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323" r:id="rId2"/>
    <p:sldId id="277" r:id="rId3"/>
    <p:sldId id="380" r:id="rId4"/>
    <p:sldId id="379" r:id="rId5"/>
    <p:sldId id="257" r:id="rId6"/>
    <p:sldId id="337" r:id="rId7"/>
    <p:sldId id="303" r:id="rId8"/>
    <p:sldId id="340" r:id="rId9"/>
    <p:sldId id="338" r:id="rId10"/>
    <p:sldId id="341" r:id="rId11"/>
    <p:sldId id="339" r:id="rId12"/>
    <p:sldId id="342" r:id="rId13"/>
    <p:sldId id="343" r:id="rId14"/>
    <p:sldId id="344" r:id="rId15"/>
    <p:sldId id="345" r:id="rId16"/>
    <p:sldId id="351" r:id="rId17"/>
    <p:sldId id="357" r:id="rId18"/>
    <p:sldId id="346" r:id="rId19"/>
    <p:sldId id="352" r:id="rId20"/>
    <p:sldId id="359" r:id="rId21"/>
    <p:sldId id="358" r:id="rId22"/>
    <p:sldId id="347" r:id="rId23"/>
    <p:sldId id="353" r:id="rId24"/>
    <p:sldId id="364" r:id="rId25"/>
    <p:sldId id="360" r:id="rId26"/>
    <p:sldId id="361" r:id="rId27"/>
    <p:sldId id="362" r:id="rId28"/>
    <p:sldId id="363" r:id="rId29"/>
    <p:sldId id="348" r:id="rId30"/>
    <p:sldId id="367" r:id="rId31"/>
    <p:sldId id="354" r:id="rId32"/>
    <p:sldId id="365" r:id="rId33"/>
    <p:sldId id="366" r:id="rId34"/>
    <p:sldId id="368" r:id="rId35"/>
    <p:sldId id="369" r:id="rId36"/>
    <p:sldId id="349" r:id="rId37"/>
    <p:sldId id="371" r:id="rId38"/>
    <p:sldId id="355" r:id="rId39"/>
    <p:sldId id="350" r:id="rId40"/>
    <p:sldId id="374" r:id="rId41"/>
    <p:sldId id="356" r:id="rId42"/>
    <p:sldId id="375" r:id="rId43"/>
    <p:sldId id="372" r:id="rId44"/>
    <p:sldId id="376" r:id="rId45"/>
    <p:sldId id="377" r:id="rId46"/>
    <p:sldId id="378" r:id="rId47"/>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FB7E1A"/>
    <a:srgbClr val="9DBB23"/>
    <a:srgbClr val="EAEAEA"/>
    <a:srgbClr val="0099A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39" autoAdjust="0"/>
    <p:restoredTop sz="99658" autoAdjust="0"/>
  </p:normalViewPr>
  <p:slideViewPr>
    <p:cSldViewPr snapToGrid="0" snapToObjects="1">
      <p:cViewPr varScale="1">
        <p:scale>
          <a:sx n="97" d="100"/>
          <a:sy n="97" d="100"/>
        </p:scale>
        <p:origin x="348" y="72"/>
      </p:cViewPr>
      <p:guideLst>
        <p:guide orient="horz" pos="1620"/>
        <p:guide pos="2880"/>
      </p:guideLst>
    </p:cSldViewPr>
  </p:slideViewPr>
  <p:notesTextViewPr>
    <p:cViewPr>
      <p:scale>
        <a:sx n="3" d="2"/>
        <a:sy n="3" d="2"/>
      </p:scale>
      <p:origin x="0" y="0"/>
    </p:cViewPr>
  </p:notesTextViewPr>
  <p:notesViewPr>
    <p:cSldViewPr snapToGrid="0" snapToObjects="1">
      <p:cViewPr varScale="1">
        <p:scale>
          <a:sx n="56" d="100"/>
          <a:sy n="56" d="100"/>
        </p:scale>
        <p:origin x="-288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dirty="0"/>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4206E0-8F38-491F-8DD8-9DEF31DAB11E}" type="datetimeFigureOut">
              <a:rPr lang="es-CO" smtClean="0"/>
              <a:t>2/02/2021</a:t>
            </a:fld>
            <a:endParaRPr lang="es-CO" dirty="0"/>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dirty="0"/>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A6C985-72EC-4B6C-AB9B-9E37B8ADE95E}" type="slidenum">
              <a:rPr lang="es-CO" smtClean="0"/>
              <a:t>‹Nº›</a:t>
            </a:fld>
            <a:endParaRPr lang="es-CO" dirty="0"/>
          </a:p>
        </p:txBody>
      </p:sp>
    </p:spTree>
    <p:extLst>
      <p:ext uri="{BB962C8B-B14F-4D97-AF65-F5344CB8AC3E}">
        <p14:creationId xmlns:p14="http://schemas.microsoft.com/office/powerpoint/2010/main" val="17627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30483C-9275-974F-8650-05EC61CC7E50}" type="datetimeFigureOut">
              <a:rPr lang="es-ES" smtClean="0"/>
              <a:t>02/02/2021</a:t>
            </a:fld>
            <a:endParaRPr lang="es-ES" dirty="0"/>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4C6DA7-DA40-DC4C-AC5F-D47F3BE5E5F1}" type="slidenum">
              <a:rPr lang="es-ES" smtClean="0"/>
              <a:t>‹Nº›</a:t>
            </a:fld>
            <a:endParaRPr lang="es-ES" dirty="0"/>
          </a:p>
        </p:txBody>
      </p:sp>
    </p:spTree>
    <p:extLst>
      <p:ext uri="{BB962C8B-B14F-4D97-AF65-F5344CB8AC3E}">
        <p14:creationId xmlns:p14="http://schemas.microsoft.com/office/powerpoint/2010/main" val="41929784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ESTILO 1">
    <p:spTree>
      <p:nvGrpSpPr>
        <p:cNvPr id="1" name=""/>
        <p:cNvGrpSpPr/>
        <p:nvPr/>
      </p:nvGrpSpPr>
      <p:grpSpPr>
        <a:xfrm>
          <a:off x="0" y="0"/>
          <a:ext cx="0" cy="0"/>
          <a:chOff x="0" y="0"/>
          <a:chExt cx="0" cy="0"/>
        </a:xfrm>
      </p:grpSpPr>
      <p:pic>
        <p:nvPicPr>
          <p:cNvPr id="2" name="Imagen 1" descr="Sin títul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74" y="0"/>
            <a:ext cx="9269582" cy="5156327"/>
          </a:xfrm>
          <a:prstGeom prst="rect">
            <a:avLst/>
          </a:prstGeom>
        </p:spPr>
      </p:pic>
    </p:spTree>
    <p:extLst>
      <p:ext uri="{BB962C8B-B14F-4D97-AF65-F5344CB8AC3E}">
        <p14:creationId xmlns:p14="http://schemas.microsoft.com/office/powerpoint/2010/main" val="3906047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CIÓN2">
    <p:spTree>
      <p:nvGrpSpPr>
        <p:cNvPr id="1" name=""/>
        <p:cNvGrpSpPr/>
        <p:nvPr/>
      </p:nvGrpSpPr>
      <p:grpSpPr>
        <a:xfrm>
          <a:off x="0" y="0"/>
          <a:ext cx="0" cy="0"/>
          <a:chOff x="0" y="0"/>
          <a:chExt cx="0" cy="0"/>
        </a:xfrm>
      </p:grpSpPr>
      <p:pic>
        <p:nvPicPr>
          <p:cNvPr id="2" name="Imagen 1" descr="Sin título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
        <p:nvSpPr>
          <p:cNvPr id="3" name="CuadroTexto 2"/>
          <p:cNvSpPr txBox="1"/>
          <p:nvPr userDrawn="1"/>
        </p:nvSpPr>
        <p:spPr>
          <a:xfrm>
            <a:off x="-3091833" y="-936348"/>
            <a:ext cx="914400" cy="914400"/>
          </a:xfrm>
          <a:prstGeom prst="rect">
            <a:avLst/>
          </a:prstGeom>
        </p:spPr>
        <p:txBody>
          <a:bodyPr vert="horz" wrap="none" lIns="91440" tIns="45720" rIns="91440" bIns="45720" rtlCol="0" anchor="ctr">
            <a:noAutofit/>
          </a:bodyPr>
          <a:lstStyle/>
          <a:p>
            <a:pPr algn="l"/>
            <a:endParaRPr lang="es-ES" sz="8000" b="1" dirty="0">
              <a:solidFill>
                <a:srgbClr val="92D050"/>
              </a:solidFill>
            </a:endParaRPr>
          </a:p>
        </p:txBody>
      </p:sp>
    </p:spTree>
    <p:extLst>
      <p:ext uri="{BB962C8B-B14F-4D97-AF65-F5344CB8AC3E}">
        <p14:creationId xmlns:p14="http://schemas.microsoft.com/office/powerpoint/2010/main" val="250712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PÍTULO ESTILO 3">
    <p:spTree>
      <p:nvGrpSpPr>
        <p:cNvPr id="1" name=""/>
        <p:cNvGrpSpPr/>
        <p:nvPr/>
      </p:nvGrpSpPr>
      <p:grpSpPr>
        <a:xfrm>
          <a:off x="0" y="0"/>
          <a:ext cx="0" cy="0"/>
          <a:chOff x="0" y="0"/>
          <a:chExt cx="0" cy="0"/>
        </a:xfrm>
      </p:grpSpPr>
      <p:pic>
        <p:nvPicPr>
          <p:cNvPr id="2" name="Imagen 1" descr="Sin título9.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3" y="0"/>
            <a:ext cx="9269582" cy="5143500"/>
          </a:xfrm>
          <a:prstGeom prst="rect">
            <a:avLst/>
          </a:prstGeom>
        </p:spPr>
      </p:pic>
    </p:spTree>
    <p:extLst>
      <p:ext uri="{BB962C8B-B14F-4D97-AF65-F5344CB8AC3E}">
        <p14:creationId xmlns:p14="http://schemas.microsoft.com/office/powerpoint/2010/main" val="4189638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CIÓN ESTILO 3">
    <p:spTree>
      <p:nvGrpSpPr>
        <p:cNvPr id="1" name=""/>
        <p:cNvGrpSpPr/>
        <p:nvPr/>
      </p:nvGrpSpPr>
      <p:grpSpPr>
        <a:xfrm>
          <a:off x="0" y="0"/>
          <a:ext cx="0" cy="0"/>
          <a:chOff x="0" y="0"/>
          <a:chExt cx="0" cy="0"/>
        </a:xfrm>
      </p:grpSpPr>
      <p:pic>
        <p:nvPicPr>
          <p:cNvPr id="2" name="Imagen 1" descr="Sin título1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3007900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pic>
        <p:nvPicPr>
          <p:cNvPr id="2" name="Imagen 1" descr="Sin título1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4021649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ESTILO 2">
    <p:spTree>
      <p:nvGrpSpPr>
        <p:cNvPr id="1" name=""/>
        <p:cNvGrpSpPr/>
        <p:nvPr/>
      </p:nvGrpSpPr>
      <p:grpSpPr>
        <a:xfrm>
          <a:off x="0" y="0"/>
          <a:ext cx="0" cy="0"/>
          <a:chOff x="0" y="0"/>
          <a:chExt cx="0" cy="0"/>
        </a:xfrm>
      </p:grpSpPr>
      <p:pic>
        <p:nvPicPr>
          <p:cNvPr id="3" name="Imagen 2" descr="Sin títul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829" y="0"/>
            <a:ext cx="9144000" cy="5143500"/>
          </a:xfrm>
          <a:prstGeom prst="rect">
            <a:avLst/>
          </a:prstGeom>
        </p:spPr>
      </p:pic>
    </p:spTree>
    <p:extLst>
      <p:ext uri="{BB962C8B-B14F-4D97-AF65-F5344CB8AC3E}">
        <p14:creationId xmlns:p14="http://schemas.microsoft.com/office/powerpoint/2010/main" val="970617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SQUEMA GENERAL">
    <p:spTree>
      <p:nvGrpSpPr>
        <p:cNvPr id="1" name=""/>
        <p:cNvGrpSpPr/>
        <p:nvPr/>
      </p:nvGrpSpPr>
      <p:grpSpPr>
        <a:xfrm>
          <a:off x="0" y="0"/>
          <a:ext cx="0" cy="0"/>
          <a:chOff x="0" y="0"/>
          <a:chExt cx="0" cy="0"/>
        </a:xfrm>
      </p:grpSpPr>
      <p:pic>
        <p:nvPicPr>
          <p:cNvPr id="2" name="Imagen 1" descr="Sin título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6949" cy="5143500"/>
          </a:xfrm>
          <a:prstGeom prst="rect">
            <a:avLst/>
          </a:prstGeom>
        </p:spPr>
      </p:pic>
    </p:spTree>
    <p:extLst>
      <p:ext uri="{BB962C8B-B14F-4D97-AF65-F5344CB8AC3E}">
        <p14:creationId xmlns:p14="http://schemas.microsoft.com/office/powerpoint/2010/main" val="417475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PÍTULO ESTILO 1">
    <p:spTree>
      <p:nvGrpSpPr>
        <p:cNvPr id="1" name=""/>
        <p:cNvGrpSpPr/>
        <p:nvPr/>
      </p:nvGrpSpPr>
      <p:grpSpPr>
        <a:xfrm>
          <a:off x="0" y="0"/>
          <a:ext cx="0" cy="0"/>
          <a:chOff x="0" y="0"/>
          <a:chExt cx="0" cy="0"/>
        </a:xfrm>
      </p:grpSpPr>
      <p:pic>
        <p:nvPicPr>
          <p:cNvPr id="2" name="Imagen 1" descr="Sin título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75" y="0"/>
            <a:ext cx="9256753" cy="5143500"/>
          </a:xfrm>
          <a:prstGeom prst="rect">
            <a:avLst/>
          </a:prstGeom>
        </p:spPr>
      </p:pic>
    </p:spTree>
    <p:extLst>
      <p:ext uri="{BB962C8B-B14F-4D97-AF65-F5344CB8AC3E}">
        <p14:creationId xmlns:p14="http://schemas.microsoft.com/office/powerpoint/2010/main" val="103586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CIÓN1">
    <p:spTree>
      <p:nvGrpSpPr>
        <p:cNvPr id="1" name=""/>
        <p:cNvGrpSpPr/>
        <p:nvPr/>
      </p:nvGrpSpPr>
      <p:grpSpPr>
        <a:xfrm>
          <a:off x="0" y="0"/>
          <a:ext cx="0" cy="0"/>
          <a:chOff x="0" y="0"/>
          <a:chExt cx="0" cy="0"/>
        </a:xfrm>
      </p:grpSpPr>
      <p:pic>
        <p:nvPicPr>
          <p:cNvPr id="2" name="Imagen 1" descr="Sin título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9658" cy="5143500"/>
          </a:xfrm>
          <a:prstGeom prst="rect">
            <a:avLst/>
          </a:prstGeom>
        </p:spPr>
      </p:pic>
    </p:spTree>
    <p:extLst>
      <p:ext uri="{BB962C8B-B14F-4D97-AF65-F5344CB8AC3E}">
        <p14:creationId xmlns:p14="http://schemas.microsoft.com/office/powerpoint/2010/main" val="4058682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SQUEMA GRAL 2">
    <p:spTree>
      <p:nvGrpSpPr>
        <p:cNvPr id="1" name=""/>
        <p:cNvGrpSpPr/>
        <p:nvPr/>
      </p:nvGrpSpPr>
      <p:grpSpPr>
        <a:xfrm>
          <a:off x="0" y="0"/>
          <a:ext cx="0" cy="0"/>
          <a:chOff x="0" y="0"/>
          <a:chExt cx="0" cy="0"/>
        </a:xfrm>
      </p:grpSpPr>
      <p:pic>
        <p:nvPicPr>
          <p:cNvPr id="3" name="Imagen 2" descr="Sin título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69583" cy="5143500"/>
          </a:xfrm>
          <a:prstGeom prst="rect">
            <a:avLst/>
          </a:prstGeom>
        </p:spPr>
      </p:pic>
    </p:spTree>
    <p:extLst>
      <p:ext uri="{BB962C8B-B14F-4D97-AF65-F5344CB8AC3E}">
        <p14:creationId xmlns:p14="http://schemas.microsoft.com/office/powerpoint/2010/main" val="1933115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SQUEMA GRAL 2A">
    <p:spTree>
      <p:nvGrpSpPr>
        <p:cNvPr id="1" name=""/>
        <p:cNvGrpSpPr/>
        <p:nvPr/>
      </p:nvGrpSpPr>
      <p:grpSpPr>
        <a:xfrm>
          <a:off x="0" y="0"/>
          <a:ext cx="0" cy="0"/>
          <a:chOff x="0" y="0"/>
          <a:chExt cx="0" cy="0"/>
        </a:xfrm>
      </p:grpSpPr>
      <p:pic>
        <p:nvPicPr>
          <p:cNvPr id="3" name="Imagen 2" descr="Template_PPT_Mesa de trabajo 24 copia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1931948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SQUEMA GRAL 2B">
    <p:spTree>
      <p:nvGrpSpPr>
        <p:cNvPr id="1" name=""/>
        <p:cNvGrpSpPr/>
        <p:nvPr/>
      </p:nvGrpSpPr>
      <p:grpSpPr>
        <a:xfrm>
          <a:off x="0" y="0"/>
          <a:ext cx="0" cy="0"/>
          <a:chOff x="0" y="0"/>
          <a:chExt cx="0" cy="0"/>
        </a:xfrm>
      </p:grpSpPr>
      <p:pic>
        <p:nvPicPr>
          <p:cNvPr id="3" name="Imagen 2" descr="Template_PPT_Mesa de trabajo 24 copia 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2185524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PÍTULO ESTILO 2">
    <p:spTree>
      <p:nvGrpSpPr>
        <p:cNvPr id="1" name=""/>
        <p:cNvGrpSpPr/>
        <p:nvPr/>
      </p:nvGrpSpPr>
      <p:grpSpPr>
        <a:xfrm>
          <a:off x="0" y="0"/>
          <a:ext cx="0" cy="0"/>
          <a:chOff x="0" y="0"/>
          <a:chExt cx="0" cy="0"/>
        </a:xfrm>
      </p:grpSpPr>
      <p:pic>
        <p:nvPicPr>
          <p:cNvPr id="2" name="Imagen 1" descr="Sin título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9778" cy="5143500"/>
          </a:xfrm>
          <a:prstGeom prst="rect">
            <a:avLst/>
          </a:prstGeom>
        </p:spPr>
      </p:pic>
    </p:spTree>
    <p:extLst>
      <p:ext uri="{BB962C8B-B14F-4D97-AF65-F5344CB8AC3E}">
        <p14:creationId xmlns:p14="http://schemas.microsoft.com/office/powerpoint/2010/main" val="1223288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7650702" y="4751012"/>
            <a:ext cx="1493298" cy="392488"/>
          </a:xfrm>
          <a:prstGeom prst="rect">
            <a:avLst/>
          </a:prstGeom>
        </p:spPr>
        <p:txBody>
          <a:bodyPr vert="horz" wrap="none" lIns="91440" tIns="45720" rIns="91440" bIns="45720" rtlCol="0" anchor="b">
            <a:noAutofit/>
          </a:bodyPr>
          <a:lstStyle/>
          <a:p>
            <a:pPr algn="r"/>
            <a:r>
              <a:rPr lang="es-ES" sz="800" b="1" dirty="0">
                <a:solidFill>
                  <a:schemeClr val="tx1">
                    <a:lumMod val="50000"/>
                    <a:lumOff val="50000"/>
                  </a:schemeClr>
                </a:solidFill>
              </a:rPr>
              <a:t>GC-F-004 V.01</a:t>
            </a:r>
          </a:p>
        </p:txBody>
      </p:sp>
    </p:spTree>
    <p:extLst>
      <p:ext uri="{BB962C8B-B14F-4D97-AF65-F5344CB8AC3E}">
        <p14:creationId xmlns:p14="http://schemas.microsoft.com/office/powerpoint/2010/main" val="1688586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8" r:id="rId4"/>
    <p:sldLayoutId id="2147483660" r:id="rId5"/>
    <p:sldLayoutId id="2147483661" r:id="rId6"/>
    <p:sldLayoutId id="2147483667" r:id="rId7"/>
    <p:sldLayoutId id="2147483668" r:id="rId8"/>
    <p:sldLayoutId id="2147483662" r:id="rId9"/>
    <p:sldLayoutId id="2147483663" r:id="rId10"/>
    <p:sldLayoutId id="2147483664" r:id="rId11"/>
    <p:sldLayoutId id="2147483665" r:id="rId12"/>
    <p:sldLayoutId id="2147483666"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015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1934974" y="259986"/>
            <a:ext cx="5173073" cy="523220"/>
          </a:xfrm>
          <a:prstGeom prst="rect">
            <a:avLst/>
          </a:prstGeom>
          <a:noFill/>
        </p:spPr>
        <p:txBody>
          <a:bodyPr wrap="square" rtlCol="0">
            <a:spAutoFit/>
          </a:bodyPr>
          <a:lstStyle/>
          <a:p>
            <a:pPr algn="ctr"/>
            <a:r>
              <a:rPr lang="es-ES" sz="2800" b="1" dirty="0" smtClean="0">
                <a:solidFill>
                  <a:srgbClr val="E8E6E8"/>
                </a:solidFill>
                <a:latin typeface="Calibri"/>
                <a:cs typeface="Calibri"/>
              </a:rPr>
              <a:t>PLANTEAMIENTO</a:t>
            </a:r>
            <a:r>
              <a:rPr lang="es-ES" sz="2800" b="1" dirty="0">
                <a:solidFill>
                  <a:srgbClr val="E8E6E8"/>
                </a:solidFill>
                <a:latin typeface="Calibri"/>
                <a:cs typeface="Calibri"/>
              </a:rPr>
              <a:t> DEL </a:t>
            </a:r>
            <a:r>
              <a:rPr lang="es-ES" sz="2800" b="1" dirty="0" smtClean="0">
                <a:solidFill>
                  <a:srgbClr val="E8E6E8"/>
                </a:solidFill>
                <a:latin typeface="Calibri"/>
                <a:cs typeface="Calibri"/>
              </a:rPr>
              <a:t>PROBLEMA</a:t>
            </a:r>
            <a:endParaRPr lang="en-US" sz="2800" b="1" dirty="0">
              <a:solidFill>
                <a:srgbClr val="E8E6E8"/>
              </a:solidFill>
              <a:latin typeface="Calibri"/>
              <a:cs typeface="Calibri"/>
            </a:endParaRPr>
          </a:p>
        </p:txBody>
      </p:sp>
      <p:sp>
        <p:nvSpPr>
          <p:cNvPr id="3" name="TextBox 3">
            <a:extLst>
              <a:ext uri="{FF2B5EF4-FFF2-40B4-BE49-F238E27FC236}">
                <a16:creationId xmlns:a16="http://schemas.microsoft.com/office/drawing/2014/main" id="{F99E10E2-E4FA-46B1-99E7-98EDBB75A6A8}"/>
              </a:ext>
            </a:extLst>
          </p:cNvPr>
          <p:cNvSpPr txBox="1"/>
          <p:nvPr/>
        </p:nvSpPr>
        <p:spPr>
          <a:xfrm>
            <a:off x="3998795" y="1504740"/>
            <a:ext cx="3815775" cy="3300904"/>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s-419" sz="1500" dirty="0">
                <a:ea typeface="Calibri"/>
                <a:cs typeface="Calibri"/>
                <a:sym typeface="Calibri"/>
              </a:rPr>
              <a:t>Decidimos realizar nuestro proyecto a la media fortalecida en el área de ingeniería del colegio distrital Charry donde el problema nace en la ausencia de un buen manejo de las herramientas del aula, ya que no hay nadie encargado de establecer un control a dichas herramientas, lo cual está afectando directamente al colegio y a los alumnos de la media fortalecida en el área de ingeniería, esto esta aumentando la probabilidad de la perdida de elementos de la sala y al no haber un control adecuado no se percibiría tal perdida, por lo cual se implementara un sistema para el control de dichos elementos.</a:t>
            </a:r>
          </a:p>
        </p:txBody>
      </p:sp>
      <p:pic>
        <p:nvPicPr>
          <p:cNvPr id="2" name="Imagen 1"/>
          <p:cNvPicPr>
            <a:picLocks noChangeAspect="1"/>
          </p:cNvPicPr>
          <p:nvPr/>
        </p:nvPicPr>
        <p:blipFill>
          <a:blip r:embed="rId2"/>
          <a:stretch>
            <a:fillRect/>
          </a:stretch>
        </p:blipFill>
        <p:spPr>
          <a:xfrm>
            <a:off x="1089270" y="2012093"/>
            <a:ext cx="2414225" cy="2286198"/>
          </a:xfrm>
          <a:prstGeom prst="rect">
            <a:avLst/>
          </a:prstGeom>
        </p:spPr>
      </p:pic>
    </p:spTree>
    <p:extLst>
      <p:ext uri="{BB962C8B-B14F-4D97-AF65-F5344CB8AC3E}">
        <p14:creationId xmlns:p14="http://schemas.microsoft.com/office/powerpoint/2010/main" val="16808859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747397" y="1606815"/>
            <a:ext cx="5591670" cy="1754326"/>
          </a:xfrm>
          <a:prstGeom prst="rect">
            <a:avLst/>
          </a:prstGeom>
          <a:noFill/>
        </p:spPr>
        <p:txBody>
          <a:bodyPr wrap="square" rtlCol="0">
            <a:spAutoFit/>
          </a:bodyPr>
          <a:lstStyle/>
          <a:p>
            <a:pPr algn="ctr"/>
            <a:r>
              <a:rPr lang="es-ES" sz="5400" b="1" dirty="0">
                <a:solidFill>
                  <a:schemeClr val="bg1"/>
                </a:solidFill>
                <a:latin typeface="Calibri"/>
                <a:cs typeface="Calibri"/>
                <a:sym typeface="Calibri"/>
              </a:rPr>
              <a:t>ALCANCE del </a:t>
            </a:r>
            <a:r>
              <a:rPr lang="es-ES" sz="5400" b="1" dirty="0" smtClean="0">
                <a:solidFill>
                  <a:schemeClr val="bg1"/>
                </a:solidFill>
                <a:latin typeface="Calibri"/>
                <a:cs typeface="Calibri"/>
                <a:sym typeface="Calibri"/>
              </a:rPr>
              <a:t>proyecto</a:t>
            </a:r>
            <a:endParaRPr lang="es-ES" sz="5400" b="1" dirty="0">
              <a:solidFill>
                <a:schemeClr val="bg1"/>
              </a:solidFill>
              <a:latin typeface="Calibri"/>
              <a:cs typeface="Calibri"/>
            </a:endParaRPr>
          </a:p>
        </p:txBody>
      </p:sp>
    </p:spTree>
    <p:extLst>
      <p:ext uri="{BB962C8B-B14F-4D97-AF65-F5344CB8AC3E}">
        <p14:creationId xmlns:p14="http://schemas.microsoft.com/office/powerpoint/2010/main" val="18734847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2030224" y="215172"/>
            <a:ext cx="5173073" cy="646331"/>
          </a:xfrm>
          <a:prstGeom prst="rect">
            <a:avLst/>
          </a:prstGeom>
          <a:noFill/>
        </p:spPr>
        <p:txBody>
          <a:bodyPr wrap="square" rtlCol="0">
            <a:spAutoFit/>
          </a:bodyPr>
          <a:lstStyle/>
          <a:p>
            <a:pPr algn="ctr"/>
            <a:r>
              <a:rPr lang="es-ES" sz="3600" b="1" dirty="0">
                <a:solidFill>
                  <a:srgbClr val="E8E6E8"/>
                </a:solidFill>
                <a:latin typeface="Calibri"/>
                <a:cs typeface="Calibri"/>
                <a:sym typeface="Calibri"/>
              </a:rPr>
              <a:t>ALCANCE del </a:t>
            </a:r>
            <a:r>
              <a:rPr lang="es-ES" sz="3600" b="1" dirty="0" smtClean="0">
                <a:solidFill>
                  <a:srgbClr val="E8E6E8"/>
                </a:solidFill>
                <a:latin typeface="Calibri"/>
                <a:cs typeface="Calibri"/>
                <a:sym typeface="Calibri"/>
              </a:rPr>
              <a:t>proyecto</a:t>
            </a:r>
            <a:endParaRPr lang="es-ES" sz="3600" b="1" dirty="0">
              <a:solidFill>
                <a:srgbClr val="E8E6E8"/>
              </a:solidFill>
              <a:latin typeface="Calibri"/>
              <a:cs typeface="Calibri"/>
            </a:endParaRPr>
          </a:p>
        </p:txBody>
      </p:sp>
      <p:sp>
        <p:nvSpPr>
          <p:cNvPr id="4" name="TextBox 3">
            <a:extLst>
              <a:ext uri="{FF2B5EF4-FFF2-40B4-BE49-F238E27FC236}">
                <a16:creationId xmlns:a16="http://schemas.microsoft.com/office/drawing/2014/main" id="{60C31E46-9463-4D3C-9C76-DFA180AFEF2D}"/>
              </a:ext>
            </a:extLst>
          </p:cNvPr>
          <p:cNvSpPr txBox="1"/>
          <p:nvPr/>
        </p:nvSpPr>
        <p:spPr>
          <a:xfrm>
            <a:off x="3998795" y="1354699"/>
            <a:ext cx="3815775" cy="3600986"/>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s-ES" sz="1350" dirty="0"/>
              <a:t>Implementar</a:t>
            </a:r>
            <a:r>
              <a:rPr lang="es-ES" sz="1350" dirty="0">
                <a:ea typeface="Calibri"/>
                <a:cs typeface="Calibri"/>
                <a:sym typeface="Calibri"/>
              </a:rPr>
              <a:t> un </a:t>
            </a:r>
            <a:r>
              <a:rPr lang="es-ES" sz="1350" dirty="0"/>
              <a:t>s</a:t>
            </a:r>
            <a:r>
              <a:rPr lang="es-ES" sz="1350" dirty="0">
                <a:ea typeface="Calibri"/>
                <a:cs typeface="Calibri"/>
                <a:sym typeface="Calibri"/>
              </a:rPr>
              <a:t>oftware para la media fortalecida en el área de ingeniería del colegio distrital Charry. E</a:t>
            </a:r>
            <a:r>
              <a:rPr lang="es-ES" sz="1350" dirty="0"/>
              <a:t>l cual </a:t>
            </a:r>
            <a:r>
              <a:rPr lang="es-ES" sz="1350" dirty="0">
                <a:ea typeface="Calibri"/>
                <a:cs typeface="Calibri"/>
                <a:sym typeface="Calibri"/>
              </a:rPr>
              <a:t>posea la habilidad </a:t>
            </a:r>
            <a:r>
              <a:rPr lang="es-ES" sz="1350" dirty="0"/>
              <a:t>de registrar</a:t>
            </a:r>
            <a:r>
              <a:rPr lang="es-ES" sz="1350" dirty="0">
                <a:ea typeface="Calibri"/>
                <a:cs typeface="Calibri"/>
                <a:sym typeface="Calibri"/>
              </a:rPr>
              <a:t> cualquier herramienta del aula, y que tenga la opción de registrar reportes ya sea de algún elemento dañado o en mal estado, también que logre modificar </a:t>
            </a:r>
            <a:r>
              <a:rPr lang="es-ES" sz="1350" dirty="0"/>
              <a:t>cualquier</a:t>
            </a:r>
            <a:r>
              <a:rPr lang="es-ES" sz="1350" dirty="0">
                <a:ea typeface="Calibri"/>
                <a:cs typeface="Calibri"/>
                <a:sym typeface="Calibri"/>
              </a:rPr>
              <a:t> información en el momento deseado  por la persona encargada ,y que logre organizar de diferentes manera la información  ya sea alfabéticamente o por fecha de ingreso para así lograr una fácil consulta de algún elemento que este extraviado o que sea solicitado por alguna persona, además el sistema llevara una interfaz fácil de utilizar ya que el software tendrá una ventana de inicio donde aparecerán botones identificando la acción a realizar la cual tendrá de fondo los colores de la institución.</a:t>
            </a:r>
            <a:endParaRPr lang="es-419" sz="1350" dirty="0">
              <a:ea typeface="Calibri"/>
              <a:cs typeface="Calibri"/>
              <a:sym typeface="Calibri"/>
            </a:endParaRPr>
          </a:p>
        </p:txBody>
      </p:sp>
      <p:pic>
        <p:nvPicPr>
          <p:cNvPr id="5" name="Imagen 4"/>
          <p:cNvPicPr>
            <a:picLocks noChangeAspect="1"/>
          </p:cNvPicPr>
          <p:nvPr/>
        </p:nvPicPr>
        <p:blipFill>
          <a:blip r:embed="rId2"/>
          <a:stretch>
            <a:fillRect/>
          </a:stretch>
        </p:blipFill>
        <p:spPr>
          <a:xfrm>
            <a:off x="1197756" y="1865776"/>
            <a:ext cx="2481287" cy="2578832"/>
          </a:xfrm>
          <a:prstGeom prst="rect">
            <a:avLst/>
          </a:prstGeom>
        </p:spPr>
      </p:pic>
    </p:spTree>
    <p:extLst>
      <p:ext uri="{BB962C8B-B14F-4D97-AF65-F5344CB8AC3E}">
        <p14:creationId xmlns:p14="http://schemas.microsoft.com/office/powerpoint/2010/main" val="16362611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747397" y="1968765"/>
            <a:ext cx="5591670" cy="923330"/>
          </a:xfrm>
          <a:prstGeom prst="rect">
            <a:avLst/>
          </a:prstGeom>
          <a:noFill/>
        </p:spPr>
        <p:txBody>
          <a:bodyPr wrap="square" rtlCol="0">
            <a:spAutoFit/>
          </a:bodyPr>
          <a:lstStyle/>
          <a:p>
            <a:pPr algn="ctr"/>
            <a:r>
              <a:rPr lang="es-ES" sz="5400" b="1" dirty="0" smtClean="0">
                <a:solidFill>
                  <a:schemeClr val="bg1"/>
                </a:solidFill>
                <a:latin typeface="Calibri"/>
                <a:cs typeface="Calibri"/>
                <a:sym typeface="Calibri"/>
              </a:rPr>
              <a:t>JUSTIFICACION</a:t>
            </a:r>
            <a:endParaRPr lang="es-ES" sz="5400" b="1" dirty="0">
              <a:solidFill>
                <a:schemeClr val="bg1"/>
              </a:solidFill>
              <a:latin typeface="Calibri"/>
              <a:cs typeface="Calibri"/>
              <a:sym typeface="Calibri"/>
            </a:endParaRPr>
          </a:p>
        </p:txBody>
      </p:sp>
    </p:spTree>
    <p:extLst>
      <p:ext uri="{BB962C8B-B14F-4D97-AF65-F5344CB8AC3E}">
        <p14:creationId xmlns:p14="http://schemas.microsoft.com/office/powerpoint/2010/main" val="14246451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1573024" y="259986"/>
            <a:ext cx="5173073" cy="646331"/>
          </a:xfrm>
          <a:prstGeom prst="rect">
            <a:avLst/>
          </a:prstGeom>
          <a:noFill/>
        </p:spPr>
        <p:txBody>
          <a:bodyPr wrap="square" rtlCol="0">
            <a:spAutoFit/>
          </a:bodyPr>
          <a:lstStyle/>
          <a:p>
            <a:pPr algn="ctr"/>
            <a:r>
              <a:rPr lang="es-ES" sz="3600" b="1" dirty="0" smtClean="0">
                <a:solidFill>
                  <a:schemeClr val="bg1"/>
                </a:solidFill>
                <a:cs typeface="Calibri"/>
                <a:sym typeface="Calibri"/>
              </a:rPr>
              <a:t>JUSTIFICACION</a:t>
            </a:r>
            <a:endParaRPr lang="es-ES" sz="3600" b="1" dirty="0">
              <a:solidFill>
                <a:schemeClr val="bg1"/>
              </a:solidFill>
              <a:cs typeface="Calibri"/>
              <a:sym typeface="Calibri"/>
            </a:endParaRPr>
          </a:p>
        </p:txBody>
      </p:sp>
      <p:sp>
        <p:nvSpPr>
          <p:cNvPr id="3" name="TextBox 3">
            <a:extLst>
              <a:ext uri="{FF2B5EF4-FFF2-40B4-BE49-F238E27FC236}">
                <a16:creationId xmlns:a16="http://schemas.microsoft.com/office/drawing/2014/main" id="{F48E6BF0-BBAA-4DD3-AA16-3E8016D35E4C}"/>
              </a:ext>
            </a:extLst>
          </p:cNvPr>
          <p:cNvSpPr txBox="1"/>
          <p:nvPr/>
        </p:nvSpPr>
        <p:spPr>
          <a:xfrm>
            <a:off x="3998795" y="1389324"/>
            <a:ext cx="3815775" cy="3531736"/>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s-419" sz="1500" dirty="0">
                <a:ea typeface="Calibri"/>
                <a:cs typeface="Calibri"/>
                <a:sym typeface="Calibri"/>
              </a:rPr>
              <a:t>Este proyecto está realizado con el fin de implementar un sistema y aportar soluciones al problema de inventario encontrado en la media fortalecida en el área de ingeniería del colegio distrital Charry, para así buscar mejorar la organización de los elementos de dicha sala, a la vez para evitar problemas que se puedan presentar dentro de la misma, llevando a cabo un análisis detenido y sencillo. El sistema a implementar será adecuado ya que facilitara la búsqueda de cualquier elemento y permitirá dar el reporte del estado de dicho elemento de la sala, para así prevenir alguna perdida o confusión al momento de que sean solicitados dichos elementos.</a:t>
            </a:r>
            <a:endParaRPr lang="es-419" sz="1500" dirty="0"/>
          </a:p>
        </p:txBody>
      </p:sp>
      <p:pic>
        <p:nvPicPr>
          <p:cNvPr id="2" name="Imagen 1"/>
          <p:cNvPicPr>
            <a:picLocks noChangeAspect="1"/>
          </p:cNvPicPr>
          <p:nvPr/>
        </p:nvPicPr>
        <p:blipFill>
          <a:blip r:embed="rId2"/>
          <a:stretch>
            <a:fillRect/>
          </a:stretch>
        </p:blipFill>
        <p:spPr>
          <a:xfrm>
            <a:off x="1331873" y="1948079"/>
            <a:ext cx="2365453" cy="2414225"/>
          </a:xfrm>
          <a:prstGeom prst="rect">
            <a:avLst/>
          </a:prstGeom>
        </p:spPr>
      </p:pic>
    </p:spTree>
    <p:extLst>
      <p:ext uri="{BB962C8B-B14F-4D97-AF65-F5344CB8AC3E}">
        <p14:creationId xmlns:p14="http://schemas.microsoft.com/office/powerpoint/2010/main" val="2717913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747397" y="1778265"/>
            <a:ext cx="5591670" cy="1569660"/>
          </a:xfrm>
          <a:prstGeom prst="rect">
            <a:avLst/>
          </a:prstGeom>
          <a:noFill/>
        </p:spPr>
        <p:txBody>
          <a:bodyPr wrap="square" rtlCol="0">
            <a:spAutoFit/>
          </a:bodyPr>
          <a:lstStyle/>
          <a:p>
            <a:pPr algn="ctr"/>
            <a:r>
              <a:rPr lang="es-ES" sz="4800" b="1" dirty="0">
                <a:solidFill>
                  <a:schemeClr val="bg1"/>
                </a:solidFill>
                <a:latin typeface="Calibri"/>
                <a:cs typeface="Calibri"/>
                <a:sym typeface="Calibri"/>
              </a:rPr>
              <a:t>RECOLECCION DE </a:t>
            </a:r>
            <a:r>
              <a:rPr lang="es-ES" sz="4800" b="1" dirty="0" smtClean="0">
                <a:solidFill>
                  <a:schemeClr val="bg1"/>
                </a:solidFill>
                <a:latin typeface="Calibri"/>
                <a:cs typeface="Calibri"/>
                <a:sym typeface="Calibri"/>
              </a:rPr>
              <a:t>DATOS</a:t>
            </a:r>
            <a:endParaRPr lang="es-ES" sz="4800" b="1" dirty="0">
              <a:solidFill>
                <a:schemeClr val="bg1"/>
              </a:solidFill>
              <a:latin typeface="Calibri"/>
              <a:cs typeface="Calibri"/>
            </a:endParaRPr>
          </a:p>
        </p:txBody>
      </p:sp>
    </p:spTree>
    <p:extLst>
      <p:ext uri="{BB962C8B-B14F-4D97-AF65-F5344CB8AC3E}">
        <p14:creationId xmlns:p14="http://schemas.microsoft.com/office/powerpoint/2010/main" val="38842946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1573024" y="259986"/>
            <a:ext cx="5173073" cy="646331"/>
          </a:xfrm>
          <a:prstGeom prst="rect">
            <a:avLst/>
          </a:prstGeom>
          <a:noFill/>
        </p:spPr>
        <p:txBody>
          <a:bodyPr wrap="square" rtlCol="0">
            <a:spAutoFit/>
          </a:bodyPr>
          <a:lstStyle/>
          <a:p>
            <a:pPr algn="ctr"/>
            <a:r>
              <a:rPr lang="es-ES" sz="3600" b="1" dirty="0" smtClean="0">
                <a:solidFill>
                  <a:schemeClr val="bg1"/>
                </a:solidFill>
                <a:cs typeface="Calibri"/>
                <a:sym typeface="Calibri"/>
              </a:rPr>
              <a:t>RECOLECCION </a:t>
            </a:r>
            <a:r>
              <a:rPr lang="es-ES" sz="3600" b="1" dirty="0">
                <a:solidFill>
                  <a:schemeClr val="bg1"/>
                </a:solidFill>
                <a:cs typeface="Calibri"/>
                <a:sym typeface="Calibri"/>
              </a:rPr>
              <a:t>DE </a:t>
            </a:r>
            <a:r>
              <a:rPr lang="es-ES" sz="3600" b="1" dirty="0" smtClean="0">
                <a:solidFill>
                  <a:schemeClr val="bg1"/>
                </a:solidFill>
                <a:cs typeface="Calibri"/>
                <a:sym typeface="Calibri"/>
              </a:rPr>
              <a:t>DATOS</a:t>
            </a:r>
            <a:endParaRPr lang="es-ES" sz="3600" b="1" dirty="0">
              <a:solidFill>
                <a:schemeClr val="bg1"/>
              </a:solidFill>
              <a:cs typeface="Calibri"/>
            </a:endParaRPr>
          </a:p>
        </p:txBody>
      </p:sp>
      <p:sp>
        <p:nvSpPr>
          <p:cNvPr id="3" name="TextBox 3">
            <a:extLst>
              <a:ext uri="{FF2B5EF4-FFF2-40B4-BE49-F238E27FC236}">
                <a16:creationId xmlns:a16="http://schemas.microsoft.com/office/drawing/2014/main" id="{3B2E61A5-7763-432D-9D79-04F761EE2987}"/>
              </a:ext>
            </a:extLst>
          </p:cNvPr>
          <p:cNvSpPr txBox="1"/>
          <p:nvPr/>
        </p:nvSpPr>
        <p:spPr>
          <a:xfrm>
            <a:off x="3998795" y="1354699"/>
            <a:ext cx="3815775" cy="3600986"/>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s-ES" sz="1350" dirty="0">
                <a:ea typeface="Calibri"/>
                <a:cs typeface="Calibri"/>
                <a:sym typeface="Calibri"/>
              </a:rPr>
              <a:t>Esta recolección de datos la realizamos a través de una entrevista dirigida a la persona encargada del aula de la media fortalecida del área de ingeniería, con el fin de poder encontrar el problema y darle una pronta solución.</a:t>
            </a:r>
            <a:br>
              <a:rPr lang="es-ES" sz="1350" dirty="0">
                <a:ea typeface="Calibri"/>
                <a:cs typeface="Calibri"/>
                <a:sym typeface="Calibri"/>
              </a:rPr>
            </a:br>
            <a:r>
              <a:rPr lang="es-ES" sz="1350" dirty="0">
                <a:ea typeface="Calibri"/>
                <a:cs typeface="Calibri"/>
                <a:sym typeface="Calibri"/>
              </a:rPr>
              <a:t>Esta planteada para poder tener una información más nutrida y actualizada.</a:t>
            </a:r>
            <a:br>
              <a:rPr lang="es-ES" sz="1350" dirty="0">
                <a:ea typeface="Calibri"/>
                <a:cs typeface="Calibri"/>
                <a:sym typeface="Calibri"/>
              </a:rPr>
            </a:br>
            <a:r>
              <a:rPr lang="es-ES" sz="1350" dirty="0">
                <a:ea typeface="Calibri"/>
                <a:cs typeface="Calibri"/>
                <a:sym typeface="Calibri"/>
              </a:rPr>
              <a:t>La entrevista la realizamos con una variedad de preguntas abiertas y con un estilo pirámide.</a:t>
            </a:r>
            <a:br>
              <a:rPr lang="es-ES" sz="1350" dirty="0">
                <a:ea typeface="Calibri"/>
                <a:cs typeface="Calibri"/>
                <a:sym typeface="Calibri"/>
              </a:rPr>
            </a:br>
            <a:r>
              <a:rPr lang="es-ES" sz="1350" dirty="0">
                <a:ea typeface="Calibri"/>
                <a:cs typeface="Calibri"/>
                <a:sym typeface="Calibri"/>
              </a:rPr>
              <a:t>La cual la realizamos con la persona encargada de la media fortalecida, porque es la persona con más entendimiento y manejo continuo del aula y las herramientas de trabajo.</a:t>
            </a:r>
            <a:br>
              <a:rPr lang="es-ES" sz="1350" dirty="0">
                <a:ea typeface="Calibri"/>
                <a:cs typeface="Calibri"/>
                <a:sym typeface="Calibri"/>
              </a:rPr>
            </a:br>
            <a:r>
              <a:rPr lang="es-ES" sz="1350" dirty="0">
                <a:ea typeface="Calibri"/>
                <a:cs typeface="Calibri"/>
                <a:sym typeface="Calibri"/>
              </a:rPr>
              <a:t>Teniendo las respuestas de la entrevista podremos empezar a buscar la solución del problema he implementar el inventario resolviendo todas las necesidades del usuario.</a:t>
            </a:r>
            <a:endParaRPr lang="es-419" sz="2100" dirty="0">
              <a:ea typeface="Calibri"/>
              <a:cs typeface="Calibri"/>
              <a:sym typeface="Calibri"/>
            </a:endParaRPr>
          </a:p>
        </p:txBody>
      </p:sp>
      <p:pic>
        <p:nvPicPr>
          <p:cNvPr id="2" name="Imagen 1"/>
          <p:cNvPicPr>
            <a:picLocks noChangeAspect="1"/>
          </p:cNvPicPr>
          <p:nvPr/>
        </p:nvPicPr>
        <p:blipFill>
          <a:blip r:embed="rId2"/>
          <a:stretch>
            <a:fillRect/>
          </a:stretch>
        </p:blipFill>
        <p:spPr>
          <a:xfrm>
            <a:off x="1147463" y="2033431"/>
            <a:ext cx="2505673" cy="2243522"/>
          </a:xfrm>
          <a:prstGeom prst="rect">
            <a:avLst/>
          </a:prstGeom>
        </p:spPr>
      </p:pic>
    </p:spTree>
    <p:extLst>
      <p:ext uri="{BB962C8B-B14F-4D97-AF65-F5344CB8AC3E}">
        <p14:creationId xmlns:p14="http://schemas.microsoft.com/office/powerpoint/2010/main" val="27540161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B802291-CA8F-4335-AADE-65638E01AD84}"/>
              </a:ext>
            </a:extLst>
          </p:cNvPr>
          <p:cNvPicPr>
            <a:picLocks noChangeAspect="1"/>
          </p:cNvPicPr>
          <p:nvPr/>
        </p:nvPicPr>
        <p:blipFill>
          <a:blip r:embed="rId2"/>
          <a:stretch>
            <a:fillRect/>
          </a:stretch>
        </p:blipFill>
        <p:spPr>
          <a:xfrm>
            <a:off x="2763617" y="439445"/>
            <a:ext cx="3616766" cy="4505379"/>
          </a:xfrm>
          <a:prstGeom prst="rect">
            <a:avLst/>
          </a:prstGeom>
        </p:spPr>
      </p:pic>
    </p:spTree>
    <p:extLst>
      <p:ext uri="{BB962C8B-B14F-4D97-AF65-F5344CB8AC3E}">
        <p14:creationId xmlns:p14="http://schemas.microsoft.com/office/powerpoint/2010/main" val="6008932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747397" y="1968765"/>
            <a:ext cx="5591670" cy="1107996"/>
          </a:xfrm>
          <a:prstGeom prst="rect">
            <a:avLst/>
          </a:prstGeom>
          <a:noFill/>
        </p:spPr>
        <p:txBody>
          <a:bodyPr wrap="square" rtlCol="0">
            <a:spAutoFit/>
          </a:bodyPr>
          <a:lstStyle/>
          <a:p>
            <a:pPr algn="ctr"/>
            <a:r>
              <a:rPr lang="es-ES" sz="6600" b="1" dirty="0" smtClean="0">
                <a:solidFill>
                  <a:schemeClr val="bg1"/>
                </a:solidFill>
                <a:latin typeface="Calibri"/>
                <a:cs typeface="Calibri"/>
                <a:sym typeface="Calibri"/>
              </a:rPr>
              <a:t>BPMN</a:t>
            </a:r>
            <a:endParaRPr lang="es-ES" sz="6600" b="1" dirty="0">
              <a:solidFill>
                <a:schemeClr val="bg1"/>
              </a:solidFill>
              <a:latin typeface="Calibri"/>
              <a:cs typeface="Calibri"/>
            </a:endParaRPr>
          </a:p>
        </p:txBody>
      </p:sp>
    </p:spTree>
    <p:extLst>
      <p:ext uri="{BB962C8B-B14F-4D97-AF65-F5344CB8AC3E}">
        <p14:creationId xmlns:p14="http://schemas.microsoft.com/office/powerpoint/2010/main" val="1449567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1915924" y="259986"/>
            <a:ext cx="5173073" cy="646331"/>
          </a:xfrm>
          <a:prstGeom prst="rect">
            <a:avLst/>
          </a:prstGeom>
          <a:noFill/>
        </p:spPr>
        <p:txBody>
          <a:bodyPr wrap="square" rtlCol="0">
            <a:spAutoFit/>
          </a:bodyPr>
          <a:lstStyle/>
          <a:p>
            <a:pPr algn="ctr"/>
            <a:r>
              <a:rPr lang="es-ES" sz="3600" b="1" dirty="0" smtClean="0">
                <a:solidFill>
                  <a:srgbClr val="E8E6E8"/>
                </a:solidFill>
                <a:latin typeface="Calibri"/>
                <a:cs typeface="Calibri"/>
                <a:sym typeface="Calibri"/>
              </a:rPr>
              <a:t>BPMN entrada</a:t>
            </a:r>
            <a:endParaRPr lang="es-ES" sz="3600" b="1" dirty="0">
              <a:solidFill>
                <a:srgbClr val="E8E6E8"/>
              </a:solidFill>
              <a:latin typeface="Calibri"/>
              <a:cs typeface="Calibri"/>
              <a:sym typeface="Calibri"/>
            </a:endParaRPr>
          </a:p>
        </p:txBody>
      </p:sp>
      <p:pic>
        <p:nvPicPr>
          <p:cNvPr id="2" name="Imagen 1"/>
          <p:cNvPicPr>
            <a:picLocks noChangeAspect="1"/>
          </p:cNvPicPr>
          <p:nvPr/>
        </p:nvPicPr>
        <p:blipFill>
          <a:blip r:embed="rId2"/>
          <a:stretch>
            <a:fillRect/>
          </a:stretch>
        </p:blipFill>
        <p:spPr>
          <a:xfrm>
            <a:off x="1563933" y="2018453"/>
            <a:ext cx="5877053" cy="1944793"/>
          </a:xfrm>
          <a:prstGeom prst="rect">
            <a:avLst/>
          </a:prstGeom>
        </p:spPr>
      </p:pic>
    </p:spTree>
    <p:extLst>
      <p:ext uri="{BB962C8B-B14F-4D97-AF65-F5344CB8AC3E}">
        <p14:creationId xmlns:p14="http://schemas.microsoft.com/office/powerpoint/2010/main" val="26346946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609600" y="279370"/>
            <a:ext cx="5053781" cy="892552"/>
          </a:xfrm>
          <a:prstGeom prst="rect">
            <a:avLst/>
          </a:prstGeom>
          <a:noFill/>
        </p:spPr>
        <p:txBody>
          <a:bodyPr wrap="square" rtlCol="0">
            <a:spAutoFit/>
          </a:bodyPr>
          <a:lstStyle/>
          <a:p>
            <a:pPr algn="ctr"/>
            <a:r>
              <a:rPr lang="es-419" sz="2600" b="1" dirty="0">
                <a:solidFill>
                  <a:srgbClr val="5E5C5D"/>
                </a:solidFill>
                <a:latin typeface="Calibri"/>
                <a:cs typeface="Calibri"/>
              </a:rPr>
              <a:t>INTEGRANTES Y NOMBRE DEL PROYECTO</a:t>
            </a:r>
            <a:endParaRPr lang="es-ES" sz="2600" b="1" dirty="0">
              <a:solidFill>
                <a:srgbClr val="5E5C5D"/>
              </a:solidFill>
              <a:latin typeface="Calibri"/>
              <a:cs typeface="Calibri"/>
            </a:endParaRPr>
          </a:p>
        </p:txBody>
      </p:sp>
      <p:sp>
        <p:nvSpPr>
          <p:cNvPr id="2" name="CuadroTexto 1"/>
          <p:cNvSpPr txBox="1"/>
          <p:nvPr/>
        </p:nvSpPr>
        <p:spPr>
          <a:xfrm>
            <a:off x="1160206" y="2212258"/>
            <a:ext cx="4119717" cy="1248697"/>
          </a:xfrm>
          <a:prstGeom prst="rect">
            <a:avLst/>
          </a:prstGeom>
        </p:spPr>
        <p:txBody>
          <a:bodyPr vert="horz" wrap="square" lIns="91440" tIns="45720" rIns="91440" bIns="45720" rtlCol="0" anchor="ctr">
            <a:noAutofit/>
          </a:bodyPr>
          <a:lstStyle/>
          <a:p>
            <a:pPr algn="l"/>
            <a:r>
              <a:rPr lang="es-CO" sz="2400" b="1" dirty="0" smtClean="0">
                <a:solidFill>
                  <a:srgbClr val="92D050"/>
                </a:solidFill>
              </a:rPr>
              <a:t>Caled Andrés Plazas Medina</a:t>
            </a:r>
          </a:p>
          <a:p>
            <a:pPr algn="l"/>
            <a:r>
              <a:rPr lang="es-CO" sz="2400" b="1" dirty="0" smtClean="0">
                <a:solidFill>
                  <a:srgbClr val="92D050"/>
                </a:solidFill>
              </a:rPr>
              <a:t>David Montaño Cristiano</a:t>
            </a:r>
          </a:p>
          <a:p>
            <a:pPr algn="l"/>
            <a:r>
              <a:rPr lang="es-CO" sz="2400" b="1" dirty="0" smtClean="0">
                <a:solidFill>
                  <a:srgbClr val="92D050"/>
                </a:solidFill>
              </a:rPr>
              <a:t>Juan David Quevedo Torres</a:t>
            </a:r>
            <a:endParaRPr lang="en-US" sz="2400" b="1" dirty="0" smtClean="0">
              <a:solidFill>
                <a:srgbClr val="92D050"/>
              </a:solidFill>
            </a:endParaRPr>
          </a:p>
        </p:txBody>
      </p:sp>
      <p:sp>
        <p:nvSpPr>
          <p:cNvPr id="4" name="CuadroTexto 3"/>
          <p:cNvSpPr txBox="1"/>
          <p:nvPr/>
        </p:nvSpPr>
        <p:spPr>
          <a:xfrm>
            <a:off x="1160206" y="1381432"/>
            <a:ext cx="4119717" cy="644013"/>
          </a:xfrm>
          <a:prstGeom prst="rect">
            <a:avLst/>
          </a:prstGeom>
        </p:spPr>
        <p:txBody>
          <a:bodyPr vert="horz" wrap="square" lIns="91440" tIns="45720" rIns="91440" bIns="45720" rtlCol="0" anchor="ctr">
            <a:noAutofit/>
          </a:bodyPr>
          <a:lstStyle/>
          <a:p>
            <a:pPr algn="l"/>
            <a:r>
              <a:rPr lang="es-CO" sz="2400" b="1" dirty="0" smtClean="0">
                <a:solidFill>
                  <a:srgbClr val="92D050"/>
                </a:solidFill>
              </a:rPr>
              <a:t>QUICK INVENTORIES</a:t>
            </a:r>
            <a:endParaRPr lang="en-US" sz="2400" b="1" dirty="0" smtClean="0">
              <a:solidFill>
                <a:srgbClr val="92D050"/>
              </a:solidFill>
            </a:endParaRPr>
          </a:p>
        </p:txBody>
      </p:sp>
    </p:spTree>
    <p:extLst>
      <p:ext uri="{BB962C8B-B14F-4D97-AF65-F5344CB8AC3E}">
        <p14:creationId xmlns:p14="http://schemas.microsoft.com/office/powerpoint/2010/main" val="30699729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2201674" y="291372"/>
            <a:ext cx="5173073" cy="646331"/>
          </a:xfrm>
          <a:prstGeom prst="rect">
            <a:avLst/>
          </a:prstGeom>
          <a:noFill/>
        </p:spPr>
        <p:txBody>
          <a:bodyPr wrap="square" rtlCol="0">
            <a:spAutoFit/>
          </a:bodyPr>
          <a:lstStyle/>
          <a:p>
            <a:pPr algn="ctr"/>
            <a:r>
              <a:rPr lang="es-ES" sz="3600" b="1" dirty="0">
                <a:solidFill>
                  <a:srgbClr val="E8E6E8"/>
                </a:solidFill>
                <a:latin typeface="Calibri"/>
                <a:cs typeface="Calibri"/>
                <a:sym typeface="Calibri"/>
              </a:rPr>
              <a:t>BPMN  proveedor</a:t>
            </a:r>
          </a:p>
        </p:txBody>
      </p:sp>
      <p:pic>
        <p:nvPicPr>
          <p:cNvPr id="2" name="Imagen 1"/>
          <p:cNvPicPr>
            <a:picLocks noChangeAspect="1"/>
          </p:cNvPicPr>
          <p:nvPr/>
        </p:nvPicPr>
        <p:blipFill>
          <a:blip r:embed="rId2"/>
          <a:stretch>
            <a:fillRect/>
          </a:stretch>
        </p:blipFill>
        <p:spPr>
          <a:xfrm>
            <a:off x="2361791" y="1507859"/>
            <a:ext cx="4852837" cy="3194581"/>
          </a:xfrm>
          <a:prstGeom prst="rect">
            <a:avLst/>
          </a:prstGeom>
        </p:spPr>
      </p:pic>
    </p:spTree>
    <p:extLst>
      <p:ext uri="{BB962C8B-B14F-4D97-AF65-F5344CB8AC3E}">
        <p14:creationId xmlns:p14="http://schemas.microsoft.com/office/powerpoint/2010/main" val="9574668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1794963" y="150765"/>
            <a:ext cx="5173073" cy="646331"/>
          </a:xfrm>
          <a:prstGeom prst="rect">
            <a:avLst/>
          </a:prstGeom>
          <a:noFill/>
        </p:spPr>
        <p:txBody>
          <a:bodyPr wrap="square" rtlCol="0">
            <a:spAutoFit/>
          </a:bodyPr>
          <a:lstStyle/>
          <a:p>
            <a:pPr algn="ctr"/>
            <a:r>
              <a:rPr lang="es-ES" sz="3600" b="1" dirty="0">
                <a:solidFill>
                  <a:srgbClr val="E8E6E8"/>
                </a:solidFill>
                <a:latin typeface="Calibri"/>
                <a:cs typeface="Calibri"/>
                <a:sym typeface="Calibri"/>
              </a:rPr>
              <a:t>BPMN salida</a:t>
            </a:r>
          </a:p>
        </p:txBody>
      </p:sp>
      <p:pic>
        <p:nvPicPr>
          <p:cNvPr id="2" name="Imagen 1"/>
          <p:cNvPicPr>
            <a:picLocks noChangeAspect="1"/>
          </p:cNvPicPr>
          <p:nvPr/>
        </p:nvPicPr>
        <p:blipFill>
          <a:blip r:embed="rId2"/>
          <a:stretch>
            <a:fillRect/>
          </a:stretch>
        </p:blipFill>
        <p:spPr>
          <a:xfrm>
            <a:off x="1138147" y="1741061"/>
            <a:ext cx="6486706" cy="2499577"/>
          </a:xfrm>
          <a:prstGeom prst="rect">
            <a:avLst/>
          </a:prstGeom>
        </p:spPr>
      </p:pic>
    </p:spTree>
    <p:extLst>
      <p:ext uri="{BB962C8B-B14F-4D97-AF65-F5344CB8AC3E}">
        <p14:creationId xmlns:p14="http://schemas.microsoft.com/office/powerpoint/2010/main" val="5428522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771650" y="2292615"/>
            <a:ext cx="5548366" cy="707886"/>
          </a:xfrm>
          <a:prstGeom prst="rect">
            <a:avLst/>
          </a:prstGeom>
          <a:noFill/>
        </p:spPr>
        <p:txBody>
          <a:bodyPr wrap="square" rtlCol="0">
            <a:spAutoFit/>
          </a:bodyPr>
          <a:lstStyle/>
          <a:p>
            <a:pPr algn="ctr"/>
            <a:r>
              <a:rPr lang="es-ES" sz="4000" b="1" dirty="0">
                <a:solidFill>
                  <a:schemeClr val="bg1"/>
                </a:solidFill>
                <a:latin typeface="Calibri"/>
                <a:cs typeface="Calibri"/>
              </a:rPr>
              <a:t>REQUERIMIENTOS</a:t>
            </a:r>
            <a:endParaRPr lang="es-ES" sz="4000" b="1" dirty="0">
              <a:solidFill>
                <a:schemeClr val="bg1"/>
              </a:solidFill>
              <a:latin typeface="Calibri"/>
              <a:cs typeface="Calibri"/>
              <a:sym typeface="Calibri"/>
            </a:endParaRPr>
          </a:p>
        </p:txBody>
      </p:sp>
    </p:spTree>
    <p:extLst>
      <p:ext uri="{BB962C8B-B14F-4D97-AF65-F5344CB8AC3E}">
        <p14:creationId xmlns:p14="http://schemas.microsoft.com/office/powerpoint/2010/main" val="28624107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875272-48DB-4EA6-A0A7-9584B173283F}"/>
              </a:ext>
            </a:extLst>
          </p:cNvPr>
          <p:cNvSpPr txBox="1"/>
          <p:nvPr/>
        </p:nvSpPr>
        <p:spPr>
          <a:xfrm>
            <a:off x="1329431" y="181538"/>
            <a:ext cx="6485138" cy="623248"/>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3600" b="1" dirty="0">
                <a:solidFill>
                  <a:srgbClr val="E8E6E8"/>
                </a:solidFill>
                <a:latin typeface="Calibri"/>
                <a:cs typeface="Calibri"/>
                <a:sym typeface="Calibri"/>
              </a:rPr>
              <a:t>REQUERIMIENTOS FUNCIONALES</a:t>
            </a:r>
            <a:endParaRPr lang="es-ES" sz="3600" b="1" dirty="0">
              <a:solidFill>
                <a:srgbClr val="E8E6E8"/>
              </a:solidFill>
              <a:latin typeface="Calibri"/>
              <a:cs typeface="Calibri"/>
            </a:endParaRPr>
          </a:p>
        </p:txBody>
      </p:sp>
      <p:pic>
        <p:nvPicPr>
          <p:cNvPr id="4" name="Google Shape;391;p15">
            <a:extLst>
              <a:ext uri="{FF2B5EF4-FFF2-40B4-BE49-F238E27FC236}">
                <a16:creationId xmlns:a16="http://schemas.microsoft.com/office/drawing/2014/main" id="{CC26BB24-6AD1-4982-9498-7295867FDB36}"/>
              </a:ext>
            </a:extLst>
          </p:cNvPr>
          <p:cNvPicPr preferRelativeResize="0"/>
          <p:nvPr/>
        </p:nvPicPr>
        <p:blipFill rotWithShape="1">
          <a:blip r:embed="rId2">
            <a:alphaModFix/>
          </a:blip>
          <a:srcRect l="54965" t="50009" r="14415" b="27482"/>
          <a:stretch/>
        </p:blipFill>
        <p:spPr>
          <a:xfrm>
            <a:off x="1507079" y="1790454"/>
            <a:ext cx="6129843" cy="2534589"/>
          </a:xfrm>
          <a:prstGeom prst="rect">
            <a:avLst/>
          </a:prstGeom>
          <a:noFill/>
          <a:ln>
            <a:noFill/>
          </a:ln>
        </p:spPr>
      </p:pic>
    </p:spTree>
    <p:extLst>
      <p:ext uri="{BB962C8B-B14F-4D97-AF65-F5344CB8AC3E}">
        <p14:creationId xmlns:p14="http://schemas.microsoft.com/office/powerpoint/2010/main" val="14581574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EF1B88-B35A-45C2-BF0A-C4496BD26481}"/>
              </a:ext>
            </a:extLst>
          </p:cNvPr>
          <p:cNvSpPr txBox="1"/>
          <p:nvPr/>
        </p:nvSpPr>
        <p:spPr>
          <a:xfrm>
            <a:off x="1329432" y="297652"/>
            <a:ext cx="6485138" cy="623248"/>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3600" b="1" dirty="0">
                <a:solidFill>
                  <a:srgbClr val="E8E6E8"/>
                </a:solidFill>
                <a:latin typeface="Calibri"/>
                <a:cs typeface="Calibri"/>
                <a:sym typeface="Calibri"/>
              </a:rPr>
              <a:t>REQUERIMIENTOS FUNCIONALES</a:t>
            </a:r>
            <a:endParaRPr lang="es-ES" sz="3600" b="1" dirty="0">
              <a:solidFill>
                <a:srgbClr val="E8E6E8"/>
              </a:solidFill>
              <a:latin typeface="Calibri"/>
              <a:cs typeface="Calibri"/>
            </a:endParaRPr>
          </a:p>
        </p:txBody>
      </p:sp>
      <p:pic>
        <p:nvPicPr>
          <p:cNvPr id="4" name="Google Shape;433;p17">
            <a:extLst>
              <a:ext uri="{FF2B5EF4-FFF2-40B4-BE49-F238E27FC236}">
                <a16:creationId xmlns:a16="http://schemas.microsoft.com/office/drawing/2014/main" id="{D95194AC-3C57-482E-BD9B-9F8C9F8E9505}"/>
              </a:ext>
            </a:extLst>
          </p:cNvPr>
          <p:cNvPicPr preferRelativeResize="0"/>
          <p:nvPr/>
        </p:nvPicPr>
        <p:blipFill rotWithShape="1">
          <a:blip r:embed="rId2">
            <a:alphaModFix/>
          </a:blip>
          <a:srcRect l="34759" t="62183" r="36084" b="18720"/>
          <a:stretch/>
        </p:blipFill>
        <p:spPr>
          <a:xfrm>
            <a:off x="1993901" y="1981200"/>
            <a:ext cx="5067300" cy="2032001"/>
          </a:xfrm>
          <a:prstGeom prst="rect">
            <a:avLst/>
          </a:prstGeom>
          <a:noFill/>
          <a:ln>
            <a:noFill/>
          </a:ln>
        </p:spPr>
      </p:pic>
    </p:spTree>
    <p:extLst>
      <p:ext uri="{BB962C8B-B14F-4D97-AF65-F5344CB8AC3E}">
        <p14:creationId xmlns:p14="http://schemas.microsoft.com/office/powerpoint/2010/main" val="14466960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A1E9B3-AA47-476D-A6B1-16A54971F895}"/>
              </a:ext>
            </a:extLst>
          </p:cNvPr>
          <p:cNvSpPr txBox="1"/>
          <p:nvPr/>
        </p:nvSpPr>
        <p:spPr>
          <a:xfrm>
            <a:off x="1329432" y="259552"/>
            <a:ext cx="6485138" cy="623248"/>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3600" b="1" dirty="0">
                <a:solidFill>
                  <a:srgbClr val="E8E6E8"/>
                </a:solidFill>
                <a:latin typeface="Calibri"/>
                <a:cs typeface="Calibri"/>
                <a:sym typeface="Calibri"/>
              </a:rPr>
              <a:t>REQUERIMIENTOS FUNCIONALES</a:t>
            </a:r>
            <a:endParaRPr lang="es-ES" sz="3600" b="1" dirty="0">
              <a:solidFill>
                <a:srgbClr val="E8E6E8"/>
              </a:solidFill>
              <a:latin typeface="Calibri"/>
              <a:cs typeface="Calibri"/>
            </a:endParaRPr>
          </a:p>
        </p:txBody>
      </p:sp>
      <p:pic>
        <p:nvPicPr>
          <p:cNvPr id="4" name="Google Shape;412;p16">
            <a:extLst>
              <a:ext uri="{FF2B5EF4-FFF2-40B4-BE49-F238E27FC236}">
                <a16:creationId xmlns:a16="http://schemas.microsoft.com/office/drawing/2014/main" id="{941C6B63-2AA1-41A5-BF85-5A84E54E19E1}"/>
              </a:ext>
            </a:extLst>
          </p:cNvPr>
          <p:cNvPicPr preferRelativeResize="0"/>
          <p:nvPr/>
        </p:nvPicPr>
        <p:blipFill rotWithShape="1">
          <a:blip r:embed="rId2">
            <a:alphaModFix/>
          </a:blip>
          <a:srcRect/>
          <a:stretch/>
        </p:blipFill>
        <p:spPr>
          <a:xfrm>
            <a:off x="1471744" y="1851623"/>
            <a:ext cx="6200513" cy="2628179"/>
          </a:xfrm>
          <a:prstGeom prst="rect">
            <a:avLst/>
          </a:prstGeom>
          <a:noFill/>
          <a:ln>
            <a:noFill/>
          </a:ln>
        </p:spPr>
      </p:pic>
    </p:spTree>
    <p:extLst>
      <p:ext uri="{BB962C8B-B14F-4D97-AF65-F5344CB8AC3E}">
        <p14:creationId xmlns:p14="http://schemas.microsoft.com/office/powerpoint/2010/main" val="21525751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BB56CCE3-876B-48FD-87E5-C34D6782CF29}"/>
              </a:ext>
            </a:extLst>
          </p:cNvPr>
          <p:cNvSpPr txBox="1"/>
          <p:nvPr/>
        </p:nvSpPr>
        <p:spPr>
          <a:xfrm>
            <a:off x="876533" y="195418"/>
            <a:ext cx="7676684" cy="623248"/>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3600" b="1" dirty="0">
                <a:solidFill>
                  <a:srgbClr val="E8E6E8"/>
                </a:solidFill>
                <a:latin typeface="Calibri"/>
                <a:cs typeface="Calibri"/>
                <a:sym typeface="Calibri"/>
              </a:rPr>
              <a:t>REQUERIMIENTOS NO FUNCIONALES</a:t>
            </a:r>
            <a:endParaRPr lang="es-ES" sz="3600" b="1" dirty="0">
              <a:solidFill>
                <a:srgbClr val="E8E6E8"/>
              </a:solidFill>
              <a:latin typeface="Calibri"/>
              <a:cs typeface="Calibri"/>
            </a:endParaRPr>
          </a:p>
        </p:txBody>
      </p:sp>
      <p:pic>
        <p:nvPicPr>
          <p:cNvPr id="6" name="Google Shape;570;p25">
            <a:extLst>
              <a:ext uri="{FF2B5EF4-FFF2-40B4-BE49-F238E27FC236}">
                <a16:creationId xmlns:a16="http://schemas.microsoft.com/office/drawing/2014/main" id="{C9160391-6209-4EBB-8F4A-5AAEA0FDAB18}"/>
              </a:ext>
            </a:extLst>
          </p:cNvPr>
          <p:cNvPicPr preferRelativeResize="0"/>
          <p:nvPr/>
        </p:nvPicPr>
        <p:blipFill rotWithShape="1">
          <a:blip r:embed="rId2">
            <a:alphaModFix/>
          </a:blip>
          <a:srcRect l="2279" r="2631" b="5001"/>
          <a:stretch/>
        </p:blipFill>
        <p:spPr>
          <a:xfrm>
            <a:off x="2133600" y="1871391"/>
            <a:ext cx="5162550" cy="2243410"/>
          </a:xfrm>
          <a:prstGeom prst="rect">
            <a:avLst/>
          </a:prstGeom>
          <a:noFill/>
          <a:ln>
            <a:noFill/>
          </a:ln>
        </p:spPr>
      </p:pic>
    </p:spTree>
    <p:extLst>
      <p:ext uri="{BB962C8B-B14F-4D97-AF65-F5344CB8AC3E}">
        <p14:creationId xmlns:p14="http://schemas.microsoft.com/office/powerpoint/2010/main" val="24588466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2D2241-BD0B-4D7D-A4F6-456FFDE64352}"/>
              </a:ext>
            </a:extLst>
          </p:cNvPr>
          <p:cNvSpPr txBox="1"/>
          <p:nvPr/>
        </p:nvSpPr>
        <p:spPr>
          <a:xfrm>
            <a:off x="893315" y="329402"/>
            <a:ext cx="7357370" cy="623248"/>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3600" b="1" dirty="0">
                <a:solidFill>
                  <a:srgbClr val="E8E6E8"/>
                </a:solidFill>
                <a:latin typeface="Calibri"/>
                <a:cs typeface="Calibri"/>
                <a:sym typeface="Calibri"/>
              </a:rPr>
              <a:t>REQUERIMIENTOS NO FUNCIONALES</a:t>
            </a:r>
            <a:endParaRPr lang="es-ES" sz="3600" b="1" dirty="0">
              <a:solidFill>
                <a:srgbClr val="E8E6E8"/>
              </a:solidFill>
              <a:latin typeface="Calibri"/>
              <a:cs typeface="Calibri"/>
            </a:endParaRPr>
          </a:p>
        </p:txBody>
      </p:sp>
      <p:pic>
        <p:nvPicPr>
          <p:cNvPr id="4" name="Google Shape;591;p26">
            <a:extLst>
              <a:ext uri="{FF2B5EF4-FFF2-40B4-BE49-F238E27FC236}">
                <a16:creationId xmlns:a16="http://schemas.microsoft.com/office/drawing/2014/main" id="{0FCDF1FC-D3A8-4843-B8FB-80026D7F6089}"/>
              </a:ext>
            </a:extLst>
          </p:cNvPr>
          <p:cNvPicPr preferRelativeResize="0"/>
          <p:nvPr/>
        </p:nvPicPr>
        <p:blipFill rotWithShape="1">
          <a:blip r:embed="rId2">
            <a:alphaModFix/>
          </a:blip>
          <a:srcRect/>
          <a:stretch/>
        </p:blipFill>
        <p:spPr>
          <a:xfrm>
            <a:off x="1507274" y="1981833"/>
            <a:ext cx="6129452" cy="2291181"/>
          </a:xfrm>
          <a:prstGeom prst="rect">
            <a:avLst/>
          </a:prstGeom>
          <a:noFill/>
          <a:ln>
            <a:noFill/>
          </a:ln>
        </p:spPr>
      </p:pic>
    </p:spTree>
    <p:extLst>
      <p:ext uri="{BB962C8B-B14F-4D97-AF65-F5344CB8AC3E}">
        <p14:creationId xmlns:p14="http://schemas.microsoft.com/office/powerpoint/2010/main" val="42627491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279D36-B23E-473B-8F26-0D0CB5DB6943}"/>
              </a:ext>
            </a:extLst>
          </p:cNvPr>
          <p:cNvSpPr txBox="1"/>
          <p:nvPr/>
        </p:nvSpPr>
        <p:spPr>
          <a:xfrm>
            <a:off x="979040" y="169854"/>
            <a:ext cx="7185920" cy="623248"/>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3600" b="1" dirty="0">
                <a:solidFill>
                  <a:srgbClr val="E8E6E8"/>
                </a:solidFill>
                <a:latin typeface="Calibri"/>
                <a:cs typeface="Calibri"/>
                <a:sym typeface="Calibri"/>
              </a:rPr>
              <a:t>REQUERIMIENTOS NO FUNCIONALES</a:t>
            </a:r>
            <a:endParaRPr lang="es-ES" sz="3600" b="1" dirty="0">
              <a:solidFill>
                <a:srgbClr val="E8E6E8"/>
              </a:solidFill>
              <a:latin typeface="Calibri"/>
              <a:cs typeface="Calibri"/>
            </a:endParaRPr>
          </a:p>
        </p:txBody>
      </p:sp>
      <p:pic>
        <p:nvPicPr>
          <p:cNvPr id="4" name="Google Shape;612;p27">
            <a:extLst>
              <a:ext uri="{FF2B5EF4-FFF2-40B4-BE49-F238E27FC236}">
                <a16:creationId xmlns:a16="http://schemas.microsoft.com/office/drawing/2014/main" id="{24DDC530-04E4-4DFE-A636-7266EB6EDF9C}"/>
              </a:ext>
            </a:extLst>
          </p:cNvPr>
          <p:cNvPicPr preferRelativeResize="0"/>
          <p:nvPr/>
        </p:nvPicPr>
        <p:blipFill rotWithShape="1">
          <a:blip r:embed="rId2">
            <a:alphaModFix/>
          </a:blip>
          <a:srcRect/>
          <a:stretch/>
        </p:blipFill>
        <p:spPr>
          <a:xfrm>
            <a:off x="1651529" y="2057971"/>
            <a:ext cx="5840943" cy="2235338"/>
          </a:xfrm>
          <a:prstGeom prst="rect">
            <a:avLst/>
          </a:prstGeom>
          <a:noFill/>
          <a:ln>
            <a:noFill/>
          </a:ln>
        </p:spPr>
      </p:pic>
    </p:spTree>
    <p:extLst>
      <p:ext uri="{BB962C8B-B14F-4D97-AF65-F5344CB8AC3E}">
        <p14:creationId xmlns:p14="http://schemas.microsoft.com/office/powerpoint/2010/main" val="36201858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747397" y="1968765"/>
            <a:ext cx="5591670" cy="1015663"/>
          </a:xfrm>
          <a:prstGeom prst="rect">
            <a:avLst/>
          </a:prstGeom>
          <a:noFill/>
        </p:spPr>
        <p:txBody>
          <a:bodyPr wrap="square" rtlCol="0">
            <a:spAutoFit/>
          </a:bodyPr>
          <a:lstStyle/>
          <a:p>
            <a:pPr algn="ctr"/>
            <a:r>
              <a:rPr lang="es-ES" sz="6000" b="1" dirty="0">
                <a:solidFill>
                  <a:schemeClr val="bg1"/>
                </a:solidFill>
                <a:latin typeface="Calibri"/>
                <a:cs typeface="Calibri"/>
                <a:sym typeface="Calibri"/>
              </a:rPr>
              <a:t>Casos de uso</a:t>
            </a:r>
          </a:p>
        </p:txBody>
      </p:sp>
    </p:spTree>
    <p:extLst>
      <p:ext uri="{BB962C8B-B14F-4D97-AF65-F5344CB8AC3E}">
        <p14:creationId xmlns:p14="http://schemas.microsoft.com/office/powerpoint/2010/main" val="16339140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5"/>
          <p:cNvSpPr txBox="1">
            <a:spLocks/>
          </p:cNvSpPr>
          <p:nvPr/>
        </p:nvSpPr>
        <p:spPr>
          <a:xfrm>
            <a:off x="0" y="1"/>
            <a:ext cx="9144000" cy="51434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4" name="CuadroTexto 3"/>
          <p:cNvSpPr txBox="1"/>
          <p:nvPr/>
        </p:nvSpPr>
        <p:spPr>
          <a:xfrm>
            <a:off x="1776165" y="2110085"/>
            <a:ext cx="5591670" cy="923330"/>
          </a:xfrm>
          <a:prstGeom prst="rect">
            <a:avLst/>
          </a:prstGeom>
          <a:noFill/>
        </p:spPr>
        <p:txBody>
          <a:bodyPr wrap="square" rtlCol="0">
            <a:spAutoFit/>
          </a:bodyPr>
          <a:lstStyle/>
          <a:p>
            <a:pPr algn="ctr"/>
            <a:r>
              <a:rPr lang="es-ES" sz="5400" b="1" dirty="0" smtClean="0">
                <a:solidFill>
                  <a:schemeClr val="bg1"/>
                </a:solidFill>
                <a:latin typeface="Calibri"/>
                <a:cs typeface="Calibri"/>
              </a:rPr>
              <a:t>Accesos directos</a:t>
            </a:r>
            <a:endParaRPr lang="es-ES" sz="5400" b="1" dirty="0">
              <a:solidFill>
                <a:schemeClr val="bg1"/>
              </a:solidFill>
              <a:latin typeface="Calibri"/>
              <a:cs typeface="Calibri"/>
            </a:endParaRPr>
          </a:p>
        </p:txBody>
      </p:sp>
    </p:spTree>
    <p:extLst>
      <p:ext uri="{BB962C8B-B14F-4D97-AF65-F5344CB8AC3E}">
        <p14:creationId xmlns:p14="http://schemas.microsoft.com/office/powerpoint/2010/main" val="35880303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FDBAE9-AD15-4CC5-8801-DD582D30AE9E}"/>
              </a:ext>
            </a:extLst>
          </p:cNvPr>
          <p:cNvSpPr txBox="1"/>
          <p:nvPr/>
        </p:nvSpPr>
        <p:spPr>
          <a:xfrm>
            <a:off x="1293498" y="259552"/>
            <a:ext cx="6485138" cy="623248"/>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3600" b="1" dirty="0">
                <a:solidFill>
                  <a:srgbClr val="E8E6E8"/>
                </a:solidFill>
                <a:latin typeface="Calibri"/>
                <a:cs typeface="Calibri"/>
                <a:sym typeface="Calibri"/>
              </a:rPr>
              <a:t>cdu INGREASO AL SISTEMA </a:t>
            </a:r>
          </a:p>
        </p:txBody>
      </p:sp>
      <p:pic>
        <p:nvPicPr>
          <p:cNvPr id="4" name="Google Shape;506;p21">
            <a:extLst>
              <a:ext uri="{FF2B5EF4-FFF2-40B4-BE49-F238E27FC236}">
                <a16:creationId xmlns:a16="http://schemas.microsoft.com/office/drawing/2014/main" id="{191B12AF-83AE-4527-A579-3761BA6581FC}"/>
              </a:ext>
            </a:extLst>
          </p:cNvPr>
          <p:cNvPicPr preferRelativeResize="0"/>
          <p:nvPr/>
        </p:nvPicPr>
        <p:blipFill rotWithShape="1">
          <a:blip r:embed="rId2">
            <a:alphaModFix/>
          </a:blip>
          <a:srcRect l="22076" t="18363" r="7483" b="12065"/>
          <a:stretch/>
        </p:blipFill>
        <p:spPr>
          <a:xfrm>
            <a:off x="1976656" y="1870969"/>
            <a:ext cx="5118822" cy="2843825"/>
          </a:xfrm>
          <a:prstGeom prst="rect">
            <a:avLst/>
          </a:prstGeom>
          <a:noFill/>
          <a:ln>
            <a:noFill/>
          </a:ln>
        </p:spPr>
      </p:pic>
    </p:spTree>
    <p:extLst>
      <p:ext uri="{BB962C8B-B14F-4D97-AF65-F5344CB8AC3E}">
        <p14:creationId xmlns:p14="http://schemas.microsoft.com/office/powerpoint/2010/main" val="23748655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484;p20">
            <a:extLst>
              <a:ext uri="{FF2B5EF4-FFF2-40B4-BE49-F238E27FC236}">
                <a16:creationId xmlns:a16="http://schemas.microsoft.com/office/drawing/2014/main" id="{E61941A5-9AF5-4945-8825-DC939CCB7F70}"/>
              </a:ext>
            </a:extLst>
          </p:cNvPr>
          <p:cNvPicPr preferRelativeResize="0"/>
          <p:nvPr/>
        </p:nvPicPr>
        <p:blipFill rotWithShape="1">
          <a:blip r:embed="rId2">
            <a:alphaModFix/>
          </a:blip>
          <a:srcRect/>
          <a:stretch/>
        </p:blipFill>
        <p:spPr>
          <a:xfrm>
            <a:off x="2324300" y="711779"/>
            <a:ext cx="4179266" cy="1851124"/>
          </a:xfrm>
          <a:prstGeom prst="rect">
            <a:avLst/>
          </a:prstGeom>
          <a:noFill/>
          <a:ln>
            <a:noFill/>
          </a:ln>
        </p:spPr>
      </p:pic>
      <p:pic>
        <p:nvPicPr>
          <p:cNvPr id="4" name="Google Shape;485;p20">
            <a:extLst>
              <a:ext uri="{FF2B5EF4-FFF2-40B4-BE49-F238E27FC236}">
                <a16:creationId xmlns:a16="http://schemas.microsoft.com/office/drawing/2014/main" id="{8FCACEE0-11BD-40FC-BFE9-0BBA795BBDE9}"/>
              </a:ext>
            </a:extLst>
          </p:cNvPr>
          <p:cNvPicPr preferRelativeResize="0"/>
          <p:nvPr/>
        </p:nvPicPr>
        <p:blipFill rotWithShape="1">
          <a:blip r:embed="rId3">
            <a:alphaModFix/>
          </a:blip>
          <a:srcRect/>
          <a:stretch/>
        </p:blipFill>
        <p:spPr>
          <a:xfrm>
            <a:off x="2324300" y="2562903"/>
            <a:ext cx="4179266" cy="1907381"/>
          </a:xfrm>
          <a:prstGeom prst="rect">
            <a:avLst/>
          </a:prstGeom>
          <a:noFill/>
          <a:ln>
            <a:noFill/>
          </a:ln>
        </p:spPr>
      </p:pic>
    </p:spTree>
    <p:extLst>
      <p:ext uri="{BB962C8B-B14F-4D97-AF65-F5344CB8AC3E}">
        <p14:creationId xmlns:p14="http://schemas.microsoft.com/office/powerpoint/2010/main" val="15871388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CF56F8-F976-45AB-A3C5-C1B947CAF47C}"/>
              </a:ext>
            </a:extLst>
          </p:cNvPr>
          <p:cNvSpPr txBox="1"/>
          <p:nvPr/>
        </p:nvSpPr>
        <p:spPr>
          <a:xfrm>
            <a:off x="1329432" y="259552"/>
            <a:ext cx="6485138" cy="623248"/>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3600" b="1" dirty="0">
                <a:solidFill>
                  <a:srgbClr val="E8E6E8"/>
                </a:solidFill>
                <a:latin typeface="Calibri"/>
                <a:cs typeface="Calibri"/>
                <a:sym typeface="Calibri"/>
              </a:rPr>
              <a:t>cdu REGISTRAR USUARIO</a:t>
            </a:r>
          </a:p>
        </p:txBody>
      </p:sp>
      <p:pic>
        <p:nvPicPr>
          <p:cNvPr id="4" name="Google Shape;474;p19">
            <a:extLst>
              <a:ext uri="{FF2B5EF4-FFF2-40B4-BE49-F238E27FC236}">
                <a16:creationId xmlns:a16="http://schemas.microsoft.com/office/drawing/2014/main" id="{E712DE71-F5CC-435D-9308-4493B23A218B}"/>
              </a:ext>
            </a:extLst>
          </p:cNvPr>
          <p:cNvPicPr preferRelativeResize="0"/>
          <p:nvPr/>
        </p:nvPicPr>
        <p:blipFill rotWithShape="1">
          <a:blip r:embed="rId2">
            <a:alphaModFix/>
          </a:blip>
          <a:srcRect/>
          <a:stretch/>
        </p:blipFill>
        <p:spPr>
          <a:xfrm>
            <a:off x="1505213" y="1880816"/>
            <a:ext cx="6133574" cy="2942186"/>
          </a:xfrm>
          <a:prstGeom prst="rect">
            <a:avLst/>
          </a:prstGeom>
          <a:noFill/>
          <a:ln>
            <a:noFill/>
          </a:ln>
        </p:spPr>
      </p:pic>
    </p:spTree>
    <p:extLst>
      <p:ext uri="{BB962C8B-B14F-4D97-AF65-F5344CB8AC3E}">
        <p14:creationId xmlns:p14="http://schemas.microsoft.com/office/powerpoint/2010/main" val="37554679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516;p22">
            <a:extLst>
              <a:ext uri="{FF2B5EF4-FFF2-40B4-BE49-F238E27FC236}">
                <a16:creationId xmlns:a16="http://schemas.microsoft.com/office/drawing/2014/main" id="{2BED87EE-A677-4F0D-BBE0-24D344428047}"/>
              </a:ext>
            </a:extLst>
          </p:cNvPr>
          <p:cNvPicPr preferRelativeResize="0"/>
          <p:nvPr/>
        </p:nvPicPr>
        <p:blipFill rotWithShape="1">
          <a:blip r:embed="rId2">
            <a:alphaModFix/>
          </a:blip>
          <a:srcRect l="3617" t="7600"/>
          <a:stretch/>
        </p:blipFill>
        <p:spPr>
          <a:xfrm>
            <a:off x="2558649" y="754803"/>
            <a:ext cx="3734384" cy="1972108"/>
          </a:xfrm>
          <a:prstGeom prst="rect">
            <a:avLst/>
          </a:prstGeom>
          <a:noFill/>
          <a:ln>
            <a:noFill/>
          </a:ln>
        </p:spPr>
      </p:pic>
      <p:pic>
        <p:nvPicPr>
          <p:cNvPr id="4" name="Google Shape;517;p22">
            <a:extLst>
              <a:ext uri="{FF2B5EF4-FFF2-40B4-BE49-F238E27FC236}">
                <a16:creationId xmlns:a16="http://schemas.microsoft.com/office/drawing/2014/main" id="{B58AEDF8-0C03-4F63-A46E-27E9F2CBEAB7}"/>
              </a:ext>
            </a:extLst>
          </p:cNvPr>
          <p:cNvPicPr preferRelativeResize="0"/>
          <p:nvPr/>
        </p:nvPicPr>
        <p:blipFill rotWithShape="1">
          <a:blip r:embed="rId3">
            <a:alphaModFix/>
          </a:blip>
          <a:srcRect/>
          <a:stretch/>
        </p:blipFill>
        <p:spPr>
          <a:xfrm>
            <a:off x="2558648" y="2726911"/>
            <a:ext cx="3734396" cy="1575197"/>
          </a:xfrm>
          <a:prstGeom prst="rect">
            <a:avLst/>
          </a:prstGeom>
          <a:noFill/>
          <a:ln>
            <a:noFill/>
          </a:ln>
        </p:spPr>
      </p:pic>
    </p:spTree>
    <p:extLst>
      <p:ext uri="{BB962C8B-B14F-4D97-AF65-F5344CB8AC3E}">
        <p14:creationId xmlns:p14="http://schemas.microsoft.com/office/powerpoint/2010/main" val="33798906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372AC2-9A78-487A-9D1E-B53958B6BFFA}"/>
              </a:ext>
            </a:extLst>
          </p:cNvPr>
          <p:cNvSpPr txBox="1"/>
          <p:nvPr/>
        </p:nvSpPr>
        <p:spPr>
          <a:xfrm>
            <a:off x="1329432" y="278602"/>
            <a:ext cx="6485138" cy="623248"/>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3600" b="1" dirty="0">
                <a:solidFill>
                  <a:srgbClr val="E8E6E8"/>
                </a:solidFill>
                <a:latin typeface="Calibri"/>
                <a:cs typeface="Calibri"/>
                <a:sym typeface="Calibri"/>
              </a:rPr>
              <a:t>cdu CONSULTAR INFORMACION </a:t>
            </a:r>
          </a:p>
        </p:txBody>
      </p:sp>
      <p:pic>
        <p:nvPicPr>
          <p:cNvPr id="4" name="Google Shape;539;p23">
            <a:extLst>
              <a:ext uri="{FF2B5EF4-FFF2-40B4-BE49-F238E27FC236}">
                <a16:creationId xmlns:a16="http://schemas.microsoft.com/office/drawing/2014/main" id="{1F67DC0A-F7FE-4AD6-BD2C-64F1C5F3C9E7}"/>
              </a:ext>
            </a:extLst>
          </p:cNvPr>
          <p:cNvPicPr preferRelativeResize="0"/>
          <p:nvPr/>
        </p:nvPicPr>
        <p:blipFill rotWithShape="1">
          <a:blip r:embed="rId2">
            <a:alphaModFix/>
          </a:blip>
          <a:srcRect l="22765" t="18534" r="8222" b="15739"/>
          <a:stretch/>
        </p:blipFill>
        <p:spPr>
          <a:xfrm>
            <a:off x="1977397" y="1711170"/>
            <a:ext cx="5189207" cy="2779891"/>
          </a:xfrm>
          <a:prstGeom prst="rect">
            <a:avLst/>
          </a:prstGeom>
          <a:noFill/>
          <a:ln>
            <a:noFill/>
          </a:ln>
        </p:spPr>
      </p:pic>
    </p:spTree>
    <p:extLst>
      <p:ext uri="{BB962C8B-B14F-4D97-AF65-F5344CB8AC3E}">
        <p14:creationId xmlns:p14="http://schemas.microsoft.com/office/powerpoint/2010/main" val="8211553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548;p24">
            <a:extLst>
              <a:ext uri="{FF2B5EF4-FFF2-40B4-BE49-F238E27FC236}">
                <a16:creationId xmlns:a16="http://schemas.microsoft.com/office/drawing/2014/main" id="{DEE408FD-1FC5-4E8C-BD8F-2C83B462EE80}"/>
              </a:ext>
            </a:extLst>
          </p:cNvPr>
          <p:cNvPicPr preferRelativeResize="0"/>
          <p:nvPr/>
        </p:nvPicPr>
        <p:blipFill rotWithShape="1">
          <a:blip r:embed="rId2">
            <a:alphaModFix/>
          </a:blip>
          <a:srcRect/>
          <a:stretch/>
        </p:blipFill>
        <p:spPr>
          <a:xfrm>
            <a:off x="2353546" y="752774"/>
            <a:ext cx="3927277" cy="1698427"/>
          </a:xfrm>
          <a:prstGeom prst="rect">
            <a:avLst/>
          </a:prstGeom>
          <a:noFill/>
          <a:ln>
            <a:noFill/>
          </a:ln>
        </p:spPr>
      </p:pic>
      <p:pic>
        <p:nvPicPr>
          <p:cNvPr id="4" name="Google Shape;549;p24">
            <a:extLst>
              <a:ext uri="{FF2B5EF4-FFF2-40B4-BE49-F238E27FC236}">
                <a16:creationId xmlns:a16="http://schemas.microsoft.com/office/drawing/2014/main" id="{05144FD3-8D17-40FF-9B15-846483100390}"/>
              </a:ext>
            </a:extLst>
          </p:cNvPr>
          <p:cNvPicPr preferRelativeResize="0"/>
          <p:nvPr/>
        </p:nvPicPr>
        <p:blipFill rotWithShape="1">
          <a:blip r:embed="rId3">
            <a:alphaModFix/>
          </a:blip>
          <a:srcRect/>
          <a:stretch/>
        </p:blipFill>
        <p:spPr>
          <a:xfrm>
            <a:off x="2353546" y="2451200"/>
            <a:ext cx="3927276" cy="1667670"/>
          </a:xfrm>
          <a:prstGeom prst="rect">
            <a:avLst/>
          </a:prstGeom>
          <a:noFill/>
          <a:ln>
            <a:noFill/>
          </a:ln>
        </p:spPr>
      </p:pic>
    </p:spTree>
    <p:extLst>
      <p:ext uri="{BB962C8B-B14F-4D97-AF65-F5344CB8AC3E}">
        <p14:creationId xmlns:p14="http://schemas.microsoft.com/office/powerpoint/2010/main" val="32559497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747397" y="1968765"/>
            <a:ext cx="5591670" cy="1107996"/>
          </a:xfrm>
          <a:prstGeom prst="rect">
            <a:avLst/>
          </a:prstGeom>
          <a:noFill/>
        </p:spPr>
        <p:txBody>
          <a:bodyPr wrap="square" rtlCol="0">
            <a:spAutoFit/>
          </a:bodyPr>
          <a:lstStyle/>
          <a:p>
            <a:pPr algn="ctr"/>
            <a:r>
              <a:rPr lang="es-ES" sz="6600" b="1" dirty="0" smtClean="0">
                <a:solidFill>
                  <a:schemeClr val="bg1"/>
                </a:solidFill>
                <a:latin typeface="Calibri"/>
                <a:cs typeface="Calibri"/>
                <a:sym typeface="Calibri"/>
              </a:rPr>
              <a:t>STAKEHOLDERS</a:t>
            </a:r>
            <a:endParaRPr lang="es-ES" sz="6600" b="1" dirty="0">
              <a:solidFill>
                <a:schemeClr val="bg1"/>
              </a:solidFill>
              <a:latin typeface="Calibri"/>
              <a:cs typeface="Calibri"/>
            </a:endParaRPr>
          </a:p>
        </p:txBody>
      </p:sp>
    </p:spTree>
    <p:extLst>
      <p:ext uri="{BB962C8B-B14F-4D97-AF65-F5344CB8AC3E}">
        <p14:creationId xmlns:p14="http://schemas.microsoft.com/office/powerpoint/2010/main" val="9216788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0C6DC-6F5A-45BD-864B-CC7270B74790}"/>
              </a:ext>
            </a:extLst>
          </p:cNvPr>
          <p:cNvSpPr txBox="1"/>
          <p:nvPr/>
        </p:nvSpPr>
        <p:spPr>
          <a:xfrm>
            <a:off x="1329432" y="297652"/>
            <a:ext cx="6485138" cy="623248"/>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3600" b="1" dirty="0">
                <a:solidFill>
                  <a:srgbClr val="E8E6E8"/>
                </a:solidFill>
                <a:latin typeface="Calibri"/>
                <a:cs typeface="Calibri"/>
                <a:sym typeface="Calibri"/>
              </a:rPr>
              <a:t>STAKEHOLDERS INTERNOS </a:t>
            </a:r>
          </a:p>
        </p:txBody>
      </p:sp>
      <p:pic>
        <p:nvPicPr>
          <p:cNvPr id="4" name="Google Shape;633;p28">
            <a:extLst>
              <a:ext uri="{FF2B5EF4-FFF2-40B4-BE49-F238E27FC236}">
                <a16:creationId xmlns:a16="http://schemas.microsoft.com/office/drawing/2014/main" id="{ECB4F2A0-6D54-4248-94B4-10F195B9875F}"/>
              </a:ext>
            </a:extLst>
          </p:cNvPr>
          <p:cNvPicPr preferRelativeResize="0"/>
          <p:nvPr/>
        </p:nvPicPr>
        <p:blipFill rotWithShape="1">
          <a:blip r:embed="rId2">
            <a:alphaModFix/>
          </a:blip>
          <a:srcRect l="946" t="17591" r="41740" b="39677"/>
          <a:stretch/>
        </p:blipFill>
        <p:spPr>
          <a:xfrm>
            <a:off x="1603976" y="1619250"/>
            <a:ext cx="5936049" cy="2591867"/>
          </a:xfrm>
          <a:prstGeom prst="rect">
            <a:avLst/>
          </a:prstGeom>
          <a:noFill/>
          <a:ln>
            <a:noFill/>
          </a:ln>
        </p:spPr>
      </p:pic>
    </p:spTree>
    <p:extLst>
      <p:ext uri="{BB962C8B-B14F-4D97-AF65-F5344CB8AC3E}">
        <p14:creationId xmlns:p14="http://schemas.microsoft.com/office/powerpoint/2010/main" val="23894654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B66C9E-D09D-4EB9-BA54-C9823768BFC2}"/>
              </a:ext>
            </a:extLst>
          </p:cNvPr>
          <p:cNvSpPr txBox="1"/>
          <p:nvPr/>
        </p:nvSpPr>
        <p:spPr>
          <a:xfrm>
            <a:off x="1329432" y="278602"/>
            <a:ext cx="6485138" cy="623248"/>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3600" b="1" dirty="0">
                <a:solidFill>
                  <a:srgbClr val="E8E6E8"/>
                </a:solidFill>
                <a:latin typeface="Calibri"/>
                <a:cs typeface="Calibri"/>
                <a:sym typeface="Calibri"/>
              </a:rPr>
              <a:t>STAKEHOLDERS EXTERNOS </a:t>
            </a:r>
          </a:p>
        </p:txBody>
      </p:sp>
      <p:pic>
        <p:nvPicPr>
          <p:cNvPr id="4" name="Google Shape;654;p29">
            <a:extLst>
              <a:ext uri="{FF2B5EF4-FFF2-40B4-BE49-F238E27FC236}">
                <a16:creationId xmlns:a16="http://schemas.microsoft.com/office/drawing/2014/main" id="{DD6DBA7A-843F-4820-996C-292D11A8EB4F}"/>
              </a:ext>
            </a:extLst>
          </p:cNvPr>
          <p:cNvPicPr preferRelativeResize="0"/>
          <p:nvPr/>
        </p:nvPicPr>
        <p:blipFill rotWithShape="1">
          <a:blip r:embed="rId2">
            <a:alphaModFix/>
          </a:blip>
          <a:srcRect l="19530" t="23343" r="39873" b="31273"/>
          <a:stretch/>
        </p:blipFill>
        <p:spPr>
          <a:xfrm>
            <a:off x="1808971" y="1591009"/>
            <a:ext cx="5526060" cy="2755713"/>
          </a:xfrm>
          <a:prstGeom prst="rect">
            <a:avLst/>
          </a:prstGeom>
          <a:noFill/>
          <a:ln>
            <a:noFill/>
          </a:ln>
        </p:spPr>
      </p:pic>
    </p:spTree>
    <p:extLst>
      <p:ext uri="{BB962C8B-B14F-4D97-AF65-F5344CB8AC3E}">
        <p14:creationId xmlns:p14="http://schemas.microsoft.com/office/powerpoint/2010/main" val="2482389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747397" y="1968765"/>
            <a:ext cx="5591670" cy="1107996"/>
          </a:xfrm>
          <a:prstGeom prst="rect">
            <a:avLst/>
          </a:prstGeom>
          <a:noFill/>
        </p:spPr>
        <p:txBody>
          <a:bodyPr wrap="square" rtlCol="0">
            <a:spAutoFit/>
          </a:bodyPr>
          <a:lstStyle/>
          <a:p>
            <a:pPr algn="ctr"/>
            <a:r>
              <a:rPr lang="es-ES" sz="6600" cap="all" dirty="0" smtClean="0">
                <a:latin typeface="Rockwell Condensed"/>
                <a:sym typeface="Calibri"/>
              </a:rPr>
              <a:t> </a:t>
            </a:r>
            <a:r>
              <a:rPr lang="es-ES" sz="6600" b="1" dirty="0" smtClean="0">
                <a:solidFill>
                  <a:schemeClr val="bg1"/>
                </a:solidFill>
                <a:latin typeface="Calibri"/>
                <a:cs typeface="Calibri"/>
                <a:sym typeface="Calibri"/>
              </a:rPr>
              <a:t>Modelos</a:t>
            </a:r>
            <a:endParaRPr lang="es-ES" sz="6600" b="1" dirty="0">
              <a:solidFill>
                <a:schemeClr val="bg1"/>
              </a:solidFill>
              <a:latin typeface="Calibri"/>
              <a:cs typeface="Calibri"/>
            </a:endParaRPr>
          </a:p>
        </p:txBody>
      </p:sp>
    </p:spTree>
    <p:extLst>
      <p:ext uri="{BB962C8B-B14F-4D97-AF65-F5344CB8AC3E}">
        <p14:creationId xmlns:p14="http://schemas.microsoft.com/office/powerpoint/2010/main" val="38888973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1573024" y="161664"/>
            <a:ext cx="5173073" cy="707886"/>
          </a:xfrm>
          <a:prstGeom prst="rect">
            <a:avLst/>
          </a:prstGeom>
          <a:noFill/>
        </p:spPr>
        <p:txBody>
          <a:bodyPr wrap="square" rtlCol="0">
            <a:spAutoFit/>
          </a:bodyPr>
          <a:lstStyle/>
          <a:p>
            <a:pPr algn="ctr"/>
            <a:r>
              <a:rPr lang="es-419" sz="4000" b="1" dirty="0" smtClean="0">
                <a:solidFill>
                  <a:srgbClr val="E8E6E8"/>
                </a:solidFill>
                <a:latin typeface="Calibri"/>
                <a:cs typeface="Calibri"/>
              </a:rPr>
              <a:t>Accesos directos</a:t>
            </a:r>
            <a:endParaRPr lang="es-ES" sz="4000" b="1" dirty="0">
              <a:solidFill>
                <a:srgbClr val="E8E6E8"/>
              </a:solidFill>
              <a:latin typeface="Calibri"/>
              <a:cs typeface="Calibri"/>
            </a:endParaRPr>
          </a:p>
        </p:txBody>
      </p:sp>
      <p:sp>
        <p:nvSpPr>
          <p:cNvPr id="5" name="CuadroTexto 4"/>
          <p:cNvSpPr txBox="1"/>
          <p:nvPr/>
        </p:nvSpPr>
        <p:spPr>
          <a:xfrm>
            <a:off x="570271" y="1263445"/>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24" name="CuadroTexto 23"/>
          <p:cNvSpPr txBox="1"/>
          <p:nvPr/>
        </p:nvSpPr>
        <p:spPr>
          <a:xfrm>
            <a:off x="570271" y="1503729"/>
            <a:ext cx="2477729" cy="255639"/>
          </a:xfrm>
          <a:prstGeom prst="rect">
            <a:avLst/>
          </a:prstGeom>
        </p:spPr>
        <p:txBody>
          <a:bodyPr vert="horz" wrap="square" lIns="91440" tIns="45720" rIns="91440" bIns="45720" rtlCol="0" anchor="ctr">
            <a:noAutofit/>
          </a:bodyPr>
          <a:lstStyle/>
          <a:p>
            <a:pPr algn="l"/>
            <a:r>
              <a:rPr lang="es-CO" sz="1600" b="1" dirty="0" smtClean="0"/>
              <a:t>1.3. Objetivos Específicos</a:t>
            </a:r>
            <a:endParaRPr lang="en-US" sz="1600" b="1" dirty="0" smtClean="0"/>
          </a:p>
        </p:txBody>
      </p:sp>
      <p:sp>
        <p:nvSpPr>
          <p:cNvPr id="25" name="CuadroTexto 24"/>
          <p:cNvSpPr txBox="1"/>
          <p:nvPr/>
        </p:nvSpPr>
        <p:spPr>
          <a:xfrm>
            <a:off x="570270" y="1744013"/>
            <a:ext cx="2477729" cy="255639"/>
          </a:xfrm>
          <a:prstGeom prst="rect">
            <a:avLst/>
          </a:prstGeom>
        </p:spPr>
        <p:txBody>
          <a:bodyPr vert="horz" wrap="square" lIns="91440" tIns="45720" rIns="91440" bIns="45720" rtlCol="0" anchor="ctr">
            <a:noAutofit/>
          </a:bodyPr>
          <a:lstStyle/>
          <a:p>
            <a:pPr algn="l"/>
            <a:r>
              <a:rPr lang="es-CO" sz="1600" b="1" dirty="0" smtClean="0"/>
              <a:t>1.4. P del Problema</a:t>
            </a:r>
            <a:endParaRPr lang="en-US" sz="1600" b="1" dirty="0" smtClean="0"/>
          </a:p>
        </p:txBody>
      </p:sp>
      <p:sp>
        <p:nvSpPr>
          <p:cNvPr id="31" name="CuadroTexto 30"/>
          <p:cNvSpPr txBox="1"/>
          <p:nvPr/>
        </p:nvSpPr>
        <p:spPr>
          <a:xfrm>
            <a:off x="570269" y="1968942"/>
            <a:ext cx="2477729" cy="255639"/>
          </a:xfrm>
          <a:prstGeom prst="rect">
            <a:avLst/>
          </a:prstGeom>
        </p:spPr>
        <p:txBody>
          <a:bodyPr vert="horz" wrap="square" lIns="91440" tIns="45720" rIns="91440" bIns="45720" rtlCol="0" anchor="ctr">
            <a:noAutofit/>
          </a:bodyPr>
          <a:lstStyle/>
          <a:p>
            <a:pPr algn="l"/>
            <a:r>
              <a:rPr lang="es-CO" sz="1600" b="1" dirty="0" smtClean="0"/>
              <a:t>1.5. Alcancé </a:t>
            </a:r>
            <a:endParaRPr lang="en-US" sz="1600" b="1" dirty="0" smtClean="0"/>
          </a:p>
        </p:txBody>
      </p:sp>
      <p:sp>
        <p:nvSpPr>
          <p:cNvPr id="32" name="CuadroTexto 31"/>
          <p:cNvSpPr txBox="1"/>
          <p:nvPr/>
        </p:nvSpPr>
        <p:spPr>
          <a:xfrm>
            <a:off x="570271" y="2189287"/>
            <a:ext cx="2477729" cy="255639"/>
          </a:xfrm>
          <a:prstGeom prst="rect">
            <a:avLst/>
          </a:prstGeom>
        </p:spPr>
        <p:txBody>
          <a:bodyPr vert="horz" wrap="square" lIns="91440" tIns="45720" rIns="91440" bIns="45720" rtlCol="0" anchor="ctr">
            <a:noAutofit/>
          </a:bodyPr>
          <a:lstStyle/>
          <a:p>
            <a:pPr algn="l"/>
            <a:r>
              <a:rPr lang="es-CO" sz="1600" b="1" dirty="0" smtClean="0"/>
              <a:t>1.6. Justificación</a:t>
            </a:r>
            <a:endParaRPr lang="en-US" sz="1600" b="1" dirty="0" smtClean="0"/>
          </a:p>
        </p:txBody>
      </p:sp>
      <p:sp>
        <p:nvSpPr>
          <p:cNvPr id="33" name="CuadroTexto 32"/>
          <p:cNvSpPr txBox="1"/>
          <p:nvPr/>
        </p:nvSpPr>
        <p:spPr>
          <a:xfrm>
            <a:off x="570271" y="2429571"/>
            <a:ext cx="2477729" cy="255639"/>
          </a:xfrm>
          <a:prstGeom prst="rect">
            <a:avLst/>
          </a:prstGeom>
        </p:spPr>
        <p:txBody>
          <a:bodyPr vert="horz" wrap="square" lIns="91440" tIns="45720" rIns="91440" bIns="45720" rtlCol="0" anchor="ctr">
            <a:noAutofit/>
          </a:bodyPr>
          <a:lstStyle/>
          <a:p>
            <a:pPr algn="l"/>
            <a:r>
              <a:rPr lang="es-CO" sz="1600" b="1" dirty="0" smtClean="0"/>
              <a:t>1.7. T.D.L de Información</a:t>
            </a:r>
            <a:endParaRPr lang="en-US" sz="1600" b="1" dirty="0" smtClean="0"/>
          </a:p>
        </p:txBody>
      </p:sp>
      <p:sp>
        <p:nvSpPr>
          <p:cNvPr id="34" name="CuadroTexto 33"/>
          <p:cNvSpPr txBox="1"/>
          <p:nvPr/>
        </p:nvSpPr>
        <p:spPr>
          <a:xfrm>
            <a:off x="570268" y="2665271"/>
            <a:ext cx="2477729" cy="255639"/>
          </a:xfrm>
          <a:prstGeom prst="rect">
            <a:avLst/>
          </a:prstGeom>
        </p:spPr>
        <p:txBody>
          <a:bodyPr vert="horz" wrap="square" lIns="91440" tIns="45720" rIns="91440" bIns="45720" rtlCol="0" anchor="ctr">
            <a:noAutofit/>
          </a:bodyPr>
          <a:lstStyle/>
          <a:p>
            <a:pPr algn="l"/>
            <a:r>
              <a:rPr lang="es-CO" sz="1600" b="1" dirty="0" smtClean="0"/>
              <a:t>1.8. BPMN</a:t>
            </a:r>
            <a:endParaRPr lang="en-US" sz="1600" b="1" dirty="0" smtClean="0"/>
          </a:p>
        </p:txBody>
      </p:sp>
      <p:sp>
        <p:nvSpPr>
          <p:cNvPr id="35" name="CuadroTexto 34"/>
          <p:cNvSpPr txBox="1"/>
          <p:nvPr/>
        </p:nvSpPr>
        <p:spPr>
          <a:xfrm>
            <a:off x="570273" y="2885616"/>
            <a:ext cx="2477729" cy="255639"/>
          </a:xfrm>
          <a:prstGeom prst="rect">
            <a:avLst/>
          </a:prstGeom>
        </p:spPr>
        <p:txBody>
          <a:bodyPr vert="horz" wrap="square" lIns="91440" tIns="45720" rIns="91440" bIns="45720" rtlCol="0" anchor="ctr">
            <a:noAutofit/>
          </a:bodyPr>
          <a:lstStyle/>
          <a:p>
            <a:pPr algn="l"/>
            <a:r>
              <a:rPr lang="es-CO" sz="1600" b="1" dirty="0" smtClean="0"/>
              <a:t>1.9. </a:t>
            </a:r>
            <a:r>
              <a:rPr lang="es-CO" sz="1600" b="1" smtClean="0"/>
              <a:t>Objetivos 7</a:t>
            </a:r>
          </a:p>
          <a:p>
            <a:pPr algn="l"/>
            <a:endParaRPr lang="en-US" sz="1600" b="1" dirty="0" smtClean="0"/>
          </a:p>
        </p:txBody>
      </p:sp>
      <p:sp>
        <p:nvSpPr>
          <p:cNvPr id="36" name="CuadroTexto 35"/>
          <p:cNvSpPr txBox="1"/>
          <p:nvPr/>
        </p:nvSpPr>
        <p:spPr>
          <a:xfrm>
            <a:off x="570273" y="3125900"/>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37" name="CuadroTexto 36"/>
          <p:cNvSpPr txBox="1"/>
          <p:nvPr/>
        </p:nvSpPr>
        <p:spPr>
          <a:xfrm>
            <a:off x="570272" y="3366184"/>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38" name="CuadroTexto 37"/>
          <p:cNvSpPr txBox="1"/>
          <p:nvPr/>
        </p:nvSpPr>
        <p:spPr>
          <a:xfrm>
            <a:off x="570271" y="3591113"/>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39" name="CuadroTexto 38"/>
          <p:cNvSpPr txBox="1"/>
          <p:nvPr/>
        </p:nvSpPr>
        <p:spPr>
          <a:xfrm>
            <a:off x="570273" y="3811458"/>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40" name="CuadroTexto 39"/>
          <p:cNvSpPr txBox="1"/>
          <p:nvPr/>
        </p:nvSpPr>
        <p:spPr>
          <a:xfrm>
            <a:off x="570273" y="4051742"/>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41" name="CuadroTexto 40"/>
          <p:cNvSpPr txBox="1"/>
          <p:nvPr/>
        </p:nvSpPr>
        <p:spPr>
          <a:xfrm>
            <a:off x="3301173" y="1263445"/>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42" name="CuadroTexto 41"/>
          <p:cNvSpPr txBox="1"/>
          <p:nvPr/>
        </p:nvSpPr>
        <p:spPr>
          <a:xfrm>
            <a:off x="3301173" y="1503729"/>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43" name="CuadroTexto 42"/>
          <p:cNvSpPr txBox="1"/>
          <p:nvPr/>
        </p:nvSpPr>
        <p:spPr>
          <a:xfrm>
            <a:off x="3301172" y="1744013"/>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44" name="CuadroTexto 43"/>
          <p:cNvSpPr txBox="1"/>
          <p:nvPr/>
        </p:nvSpPr>
        <p:spPr>
          <a:xfrm>
            <a:off x="3301171" y="1968942"/>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45" name="CuadroTexto 44"/>
          <p:cNvSpPr txBox="1"/>
          <p:nvPr/>
        </p:nvSpPr>
        <p:spPr>
          <a:xfrm>
            <a:off x="3301173" y="2189287"/>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46" name="CuadroTexto 45"/>
          <p:cNvSpPr txBox="1"/>
          <p:nvPr/>
        </p:nvSpPr>
        <p:spPr>
          <a:xfrm>
            <a:off x="3301173" y="2429571"/>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47" name="CuadroTexto 46"/>
          <p:cNvSpPr txBox="1"/>
          <p:nvPr/>
        </p:nvSpPr>
        <p:spPr>
          <a:xfrm>
            <a:off x="3301170" y="2665271"/>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48" name="CuadroTexto 47"/>
          <p:cNvSpPr txBox="1"/>
          <p:nvPr/>
        </p:nvSpPr>
        <p:spPr>
          <a:xfrm>
            <a:off x="3301175" y="2885616"/>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49" name="CuadroTexto 48"/>
          <p:cNvSpPr txBox="1"/>
          <p:nvPr/>
        </p:nvSpPr>
        <p:spPr>
          <a:xfrm>
            <a:off x="3301175" y="3125900"/>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50" name="CuadroTexto 49"/>
          <p:cNvSpPr txBox="1"/>
          <p:nvPr/>
        </p:nvSpPr>
        <p:spPr>
          <a:xfrm>
            <a:off x="3301174" y="3366184"/>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51" name="CuadroTexto 50"/>
          <p:cNvSpPr txBox="1"/>
          <p:nvPr/>
        </p:nvSpPr>
        <p:spPr>
          <a:xfrm>
            <a:off x="3301173" y="3591113"/>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52" name="CuadroTexto 51"/>
          <p:cNvSpPr txBox="1"/>
          <p:nvPr/>
        </p:nvSpPr>
        <p:spPr>
          <a:xfrm>
            <a:off x="3301175" y="3811458"/>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53" name="CuadroTexto 52"/>
          <p:cNvSpPr txBox="1"/>
          <p:nvPr/>
        </p:nvSpPr>
        <p:spPr>
          <a:xfrm>
            <a:off x="3301175" y="4051742"/>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54" name="CuadroTexto 53"/>
          <p:cNvSpPr txBox="1"/>
          <p:nvPr/>
        </p:nvSpPr>
        <p:spPr>
          <a:xfrm>
            <a:off x="6032091" y="1263445"/>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55" name="CuadroTexto 54"/>
          <p:cNvSpPr txBox="1"/>
          <p:nvPr/>
        </p:nvSpPr>
        <p:spPr>
          <a:xfrm>
            <a:off x="6032091" y="1503729"/>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56" name="CuadroTexto 55"/>
          <p:cNvSpPr txBox="1"/>
          <p:nvPr/>
        </p:nvSpPr>
        <p:spPr>
          <a:xfrm>
            <a:off x="6032090" y="1744013"/>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57" name="CuadroTexto 56"/>
          <p:cNvSpPr txBox="1"/>
          <p:nvPr/>
        </p:nvSpPr>
        <p:spPr>
          <a:xfrm>
            <a:off x="6032089" y="1968942"/>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58" name="CuadroTexto 57"/>
          <p:cNvSpPr txBox="1"/>
          <p:nvPr/>
        </p:nvSpPr>
        <p:spPr>
          <a:xfrm>
            <a:off x="6032091" y="2189287"/>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59" name="CuadroTexto 58"/>
          <p:cNvSpPr txBox="1"/>
          <p:nvPr/>
        </p:nvSpPr>
        <p:spPr>
          <a:xfrm>
            <a:off x="6032091" y="2429571"/>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60" name="CuadroTexto 59"/>
          <p:cNvSpPr txBox="1"/>
          <p:nvPr/>
        </p:nvSpPr>
        <p:spPr>
          <a:xfrm>
            <a:off x="6032088" y="2665271"/>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61" name="CuadroTexto 60"/>
          <p:cNvSpPr txBox="1"/>
          <p:nvPr/>
        </p:nvSpPr>
        <p:spPr>
          <a:xfrm>
            <a:off x="6032093" y="2885616"/>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62" name="CuadroTexto 61"/>
          <p:cNvSpPr txBox="1"/>
          <p:nvPr/>
        </p:nvSpPr>
        <p:spPr>
          <a:xfrm>
            <a:off x="6032093" y="3125900"/>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63" name="CuadroTexto 62"/>
          <p:cNvSpPr txBox="1"/>
          <p:nvPr/>
        </p:nvSpPr>
        <p:spPr>
          <a:xfrm>
            <a:off x="6032092" y="3366184"/>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64" name="CuadroTexto 63"/>
          <p:cNvSpPr txBox="1"/>
          <p:nvPr/>
        </p:nvSpPr>
        <p:spPr>
          <a:xfrm>
            <a:off x="6032091" y="3591113"/>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65" name="CuadroTexto 64"/>
          <p:cNvSpPr txBox="1"/>
          <p:nvPr/>
        </p:nvSpPr>
        <p:spPr>
          <a:xfrm>
            <a:off x="6032093" y="3811458"/>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
        <p:nvSpPr>
          <p:cNvPr id="66" name="CuadroTexto 65"/>
          <p:cNvSpPr txBox="1"/>
          <p:nvPr/>
        </p:nvSpPr>
        <p:spPr>
          <a:xfrm>
            <a:off x="6032093" y="4051742"/>
            <a:ext cx="2477729" cy="255639"/>
          </a:xfrm>
          <a:prstGeom prst="rect">
            <a:avLst/>
          </a:prstGeom>
        </p:spPr>
        <p:txBody>
          <a:bodyPr vert="horz" wrap="square" lIns="91440" tIns="45720" rIns="91440" bIns="45720" rtlCol="0" anchor="ctr">
            <a:noAutofit/>
          </a:bodyPr>
          <a:lstStyle/>
          <a:p>
            <a:pPr algn="l"/>
            <a:r>
              <a:rPr lang="es-CO" sz="1600" b="1" dirty="0" smtClean="0"/>
              <a:t>1.2. Objetivos General</a:t>
            </a:r>
            <a:endParaRPr lang="en-US" sz="1600" b="1" dirty="0" smtClean="0"/>
          </a:p>
        </p:txBody>
      </p:sp>
    </p:spTree>
    <p:extLst>
      <p:ext uri="{BB962C8B-B14F-4D97-AF65-F5344CB8AC3E}">
        <p14:creationId xmlns:p14="http://schemas.microsoft.com/office/powerpoint/2010/main" val="14746231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2A163B-AFAA-4C8C-9C15-512D77EE0C1D}"/>
              </a:ext>
            </a:extLst>
          </p:cNvPr>
          <p:cNvSpPr txBox="1"/>
          <p:nvPr/>
        </p:nvSpPr>
        <p:spPr>
          <a:xfrm>
            <a:off x="1329432" y="297652"/>
            <a:ext cx="6485138" cy="623248"/>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3600" b="1" dirty="0">
                <a:solidFill>
                  <a:srgbClr val="E8E6E8"/>
                </a:solidFill>
                <a:latin typeface="Calibri"/>
                <a:cs typeface="Calibri"/>
                <a:sym typeface="Calibri"/>
              </a:rPr>
              <a:t>Modelo relacional</a:t>
            </a:r>
          </a:p>
        </p:txBody>
      </p:sp>
      <p:pic>
        <p:nvPicPr>
          <p:cNvPr id="4" name="Imagen 3">
            <a:extLst>
              <a:ext uri="{FF2B5EF4-FFF2-40B4-BE49-F238E27FC236}">
                <a16:creationId xmlns:a16="http://schemas.microsoft.com/office/drawing/2014/main" id="{E65C0A01-28BE-42D2-855B-B0502B66CDE5}"/>
              </a:ext>
            </a:extLst>
          </p:cNvPr>
          <p:cNvPicPr>
            <a:picLocks noChangeAspect="1"/>
          </p:cNvPicPr>
          <p:nvPr/>
        </p:nvPicPr>
        <p:blipFill>
          <a:blip r:embed="rId2"/>
          <a:stretch>
            <a:fillRect/>
          </a:stretch>
        </p:blipFill>
        <p:spPr>
          <a:xfrm>
            <a:off x="1200634" y="1254798"/>
            <a:ext cx="6613936" cy="3628398"/>
          </a:xfrm>
          <a:prstGeom prst="rect">
            <a:avLst/>
          </a:prstGeom>
        </p:spPr>
      </p:pic>
    </p:spTree>
    <p:extLst>
      <p:ext uri="{BB962C8B-B14F-4D97-AF65-F5344CB8AC3E}">
        <p14:creationId xmlns:p14="http://schemas.microsoft.com/office/powerpoint/2010/main" val="5477938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27D951-D784-4935-9F3A-EA88E18A1B11}"/>
              </a:ext>
            </a:extLst>
          </p:cNvPr>
          <p:cNvSpPr txBox="1"/>
          <p:nvPr/>
        </p:nvSpPr>
        <p:spPr>
          <a:xfrm>
            <a:off x="1329432" y="278602"/>
            <a:ext cx="6485138" cy="623248"/>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3600" b="1" dirty="0">
                <a:solidFill>
                  <a:srgbClr val="E8E6E8"/>
                </a:solidFill>
                <a:latin typeface="Calibri"/>
                <a:cs typeface="Calibri"/>
              </a:rPr>
              <a:t>Modelo entidad-relacional</a:t>
            </a:r>
            <a:endParaRPr lang="en-US" sz="3600" b="1" dirty="0">
              <a:solidFill>
                <a:srgbClr val="E8E6E8"/>
              </a:solidFill>
              <a:latin typeface="Calibri"/>
              <a:cs typeface="Calibri"/>
            </a:endParaRPr>
          </a:p>
        </p:txBody>
      </p:sp>
      <p:pic>
        <p:nvPicPr>
          <p:cNvPr id="4" name="Imagen 3">
            <a:extLst>
              <a:ext uri="{FF2B5EF4-FFF2-40B4-BE49-F238E27FC236}">
                <a16:creationId xmlns:a16="http://schemas.microsoft.com/office/drawing/2014/main" id="{627134FF-B297-49ED-AEB3-0CB62050332F}"/>
              </a:ext>
            </a:extLst>
          </p:cNvPr>
          <p:cNvPicPr>
            <a:picLocks noChangeAspect="1"/>
          </p:cNvPicPr>
          <p:nvPr/>
        </p:nvPicPr>
        <p:blipFill>
          <a:blip r:embed="rId2"/>
          <a:stretch>
            <a:fillRect/>
          </a:stretch>
        </p:blipFill>
        <p:spPr>
          <a:xfrm>
            <a:off x="750486" y="1254797"/>
            <a:ext cx="7643027" cy="3715781"/>
          </a:xfrm>
          <a:prstGeom prst="rect">
            <a:avLst/>
          </a:prstGeom>
        </p:spPr>
      </p:pic>
    </p:spTree>
    <p:extLst>
      <p:ext uri="{BB962C8B-B14F-4D97-AF65-F5344CB8AC3E}">
        <p14:creationId xmlns:p14="http://schemas.microsoft.com/office/powerpoint/2010/main" val="34539059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747397" y="1968765"/>
            <a:ext cx="5591670" cy="1107996"/>
          </a:xfrm>
          <a:prstGeom prst="rect">
            <a:avLst/>
          </a:prstGeom>
          <a:noFill/>
        </p:spPr>
        <p:txBody>
          <a:bodyPr wrap="square" rtlCol="0">
            <a:spAutoFit/>
          </a:bodyPr>
          <a:lstStyle/>
          <a:p>
            <a:pPr algn="ctr"/>
            <a:r>
              <a:rPr lang="es-ES" sz="6600" cap="all" dirty="0" smtClean="0">
                <a:latin typeface="Rockwell Condensed"/>
                <a:sym typeface="Calibri"/>
              </a:rPr>
              <a:t> </a:t>
            </a:r>
            <a:r>
              <a:rPr lang="es-ES" sz="6600" b="1" dirty="0" smtClean="0">
                <a:solidFill>
                  <a:schemeClr val="bg1"/>
                </a:solidFill>
                <a:latin typeface="Calibri"/>
                <a:cs typeface="Calibri"/>
                <a:sym typeface="Calibri"/>
              </a:rPr>
              <a:t>MOCKUPS</a:t>
            </a:r>
            <a:endParaRPr lang="es-ES" sz="6600" b="1" dirty="0">
              <a:solidFill>
                <a:schemeClr val="bg1"/>
              </a:solidFill>
              <a:latin typeface="Calibri"/>
              <a:cs typeface="Calibri"/>
            </a:endParaRPr>
          </a:p>
        </p:txBody>
      </p:sp>
    </p:spTree>
    <p:extLst>
      <p:ext uri="{BB962C8B-B14F-4D97-AF65-F5344CB8AC3E}">
        <p14:creationId xmlns:p14="http://schemas.microsoft.com/office/powerpoint/2010/main" val="31409906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7301" t="34637" r="32626" b="8940"/>
          <a:stretch/>
        </p:blipFill>
        <p:spPr>
          <a:xfrm>
            <a:off x="1791832" y="1143000"/>
            <a:ext cx="5853567" cy="3708400"/>
          </a:xfrm>
          <a:prstGeom prst="rect">
            <a:avLst/>
          </a:prstGeom>
        </p:spPr>
      </p:pic>
      <p:sp>
        <p:nvSpPr>
          <p:cNvPr id="4" name="CuadroTexto 3"/>
          <p:cNvSpPr txBox="1"/>
          <p:nvPr/>
        </p:nvSpPr>
        <p:spPr>
          <a:xfrm>
            <a:off x="2132078" y="291372"/>
            <a:ext cx="5173073" cy="646331"/>
          </a:xfrm>
          <a:prstGeom prst="rect">
            <a:avLst/>
          </a:prstGeom>
          <a:noFill/>
        </p:spPr>
        <p:txBody>
          <a:bodyPr wrap="square" rtlCol="0">
            <a:spAutoFit/>
          </a:bodyPr>
          <a:lstStyle/>
          <a:p>
            <a:pPr algn="ctr"/>
            <a:r>
              <a:rPr lang="es-ES" sz="3600" b="1" dirty="0" smtClean="0">
                <a:solidFill>
                  <a:srgbClr val="E8E6E8"/>
                </a:solidFill>
                <a:latin typeface="Calibri"/>
                <a:cs typeface="Calibri"/>
              </a:rPr>
              <a:t>Inicio de sesión</a:t>
            </a:r>
            <a:endParaRPr lang="es-ES" sz="3600" b="1" dirty="0">
              <a:solidFill>
                <a:srgbClr val="E8E6E8"/>
              </a:solidFill>
              <a:latin typeface="Calibri"/>
              <a:cs typeface="Calibri"/>
            </a:endParaRPr>
          </a:p>
        </p:txBody>
      </p:sp>
    </p:spTree>
    <p:extLst>
      <p:ext uri="{BB962C8B-B14F-4D97-AF65-F5344CB8AC3E}">
        <p14:creationId xmlns:p14="http://schemas.microsoft.com/office/powerpoint/2010/main" val="3765469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747397" y="1549665"/>
            <a:ext cx="5591670" cy="1938992"/>
          </a:xfrm>
          <a:prstGeom prst="rect">
            <a:avLst/>
          </a:prstGeom>
          <a:noFill/>
        </p:spPr>
        <p:txBody>
          <a:bodyPr wrap="square" rtlCol="0">
            <a:spAutoFit/>
          </a:bodyPr>
          <a:lstStyle/>
          <a:p>
            <a:pPr algn="ctr"/>
            <a:r>
              <a:rPr lang="es-ES" sz="6600" cap="all" dirty="0" smtClean="0">
                <a:latin typeface="Rockwell Condensed"/>
                <a:sym typeface="Calibri"/>
              </a:rPr>
              <a:t> </a:t>
            </a:r>
            <a:r>
              <a:rPr lang="es-ES" sz="5400" b="1" dirty="0">
                <a:solidFill>
                  <a:schemeClr val="bg1"/>
                </a:solidFill>
                <a:latin typeface="Calibri"/>
                <a:cs typeface="Calibri"/>
                <a:sym typeface="Calibri"/>
              </a:rPr>
              <a:t>Diagrama de </a:t>
            </a:r>
            <a:r>
              <a:rPr lang="es-ES" sz="5400" b="1" dirty="0" smtClean="0">
                <a:solidFill>
                  <a:schemeClr val="bg1"/>
                </a:solidFill>
                <a:latin typeface="Calibri"/>
                <a:cs typeface="Calibri"/>
                <a:sym typeface="Calibri"/>
              </a:rPr>
              <a:t>clases</a:t>
            </a:r>
            <a:endParaRPr lang="es-ES" sz="5400" b="1" dirty="0">
              <a:solidFill>
                <a:schemeClr val="bg1"/>
              </a:solidFill>
              <a:latin typeface="Calibri"/>
              <a:cs typeface="Calibri"/>
              <a:sym typeface="Calibri"/>
            </a:endParaRPr>
          </a:p>
        </p:txBody>
      </p:sp>
    </p:spTree>
    <p:extLst>
      <p:ext uri="{BB962C8B-B14F-4D97-AF65-F5344CB8AC3E}">
        <p14:creationId xmlns:p14="http://schemas.microsoft.com/office/powerpoint/2010/main" val="23695970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A969E6E-2CF5-4AE4-B387-0231A94A9555}"/>
              </a:ext>
            </a:extLst>
          </p:cNvPr>
          <p:cNvPicPr>
            <a:picLocks noChangeAspect="1"/>
          </p:cNvPicPr>
          <p:nvPr/>
        </p:nvPicPr>
        <p:blipFill>
          <a:blip r:embed="rId2"/>
          <a:stretch>
            <a:fillRect/>
          </a:stretch>
        </p:blipFill>
        <p:spPr>
          <a:xfrm>
            <a:off x="1467851" y="1366619"/>
            <a:ext cx="6208297" cy="3383615"/>
          </a:xfrm>
          <a:prstGeom prst="rect">
            <a:avLst/>
          </a:prstGeom>
        </p:spPr>
      </p:pic>
      <p:sp>
        <p:nvSpPr>
          <p:cNvPr id="4" name="CuadroTexto 3"/>
          <p:cNvSpPr txBox="1"/>
          <p:nvPr/>
        </p:nvSpPr>
        <p:spPr>
          <a:xfrm>
            <a:off x="1066800" y="-171450"/>
            <a:ext cx="6272267" cy="1107996"/>
          </a:xfrm>
          <a:prstGeom prst="rect">
            <a:avLst/>
          </a:prstGeom>
          <a:noFill/>
        </p:spPr>
        <p:txBody>
          <a:bodyPr wrap="square" rtlCol="0">
            <a:spAutoFit/>
          </a:bodyPr>
          <a:lstStyle/>
          <a:p>
            <a:pPr algn="ctr"/>
            <a:r>
              <a:rPr lang="es-ES" sz="6600" cap="all" dirty="0" smtClean="0">
                <a:latin typeface="Rockwell Condensed"/>
                <a:sym typeface="Calibri"/>
              </a:rPr>
              <a:t> </a:t>
            </a:r>
            <a:r>
              <a:rPr lang="es-ES" sz="5400" b="1" dirty="0">
                <a:solidFill>
                  <a:schemeClr val="bg1"/>
                </a:solidFill>
                <a:latin typeface="Calibri"/>
                <a:cs typeface="Calibri"/>
                <a:sym typeface="Calibri"/>
              </a:rPr>
              <a:t>Diagrama de </a:t>
            </a:r>
            <a:r>
              <a:rPr lang="es-ES" sz="5400" b="1" dirty="0" smtClean="0">
                <a:solidFill>
                  <a:schemeClr val="bg1"/>
                </a:solidFill>
                <a:latin typeface="Calibri"/>
                <a:cs typeface="Calibri"/>
                <a:sym typeface="Calibri"/>
              </a:rPr>
              <a:t>clases</a:t>
            </a:r>
            <a:endParaRPr lang="es-ES" sz="5400" b="1" dirty="0">
              <a:solidFill>
                <a:schemeClr val="bg1"/>
              </a:solidFill>
              <a:latin typeface="Calibri"/>
              <a:cs typeface="Calibri"/>
              <a:sym typeface="Calibri"/>
            </a:endParaRPr>
          </a:p>
        </p:txBody>
      </p:sp>
    </p:spTree>
    <p:extLst>
      <p:ext uri="{BB962C8B-B14F-4D97-AF65-F5344CB8AC3E}">
        <p14:creationId xmlns:p14="http://schemas.microsoft.com/office/powerpoint/2010/main" val="13288549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1820674" y="2032261"/>
            <a:ext cx="5173073" cy="1446550"/>
          </a:xfrm>
          <a:prstGeom prst="rect">
            <a:avLst/>
          </a:prstGeom>
          <a:noFill/>
        </p:spPr>
        <p:txBody>
          <a:bodyPr wrap="square" rtlCol="0">
            <a:spAutoFit/>
          </a:bodyPr>
          <a:lstStyle/>
          <a:p>
            <a:pPr algn="ctr"/>
            <a:r>
              <a:rPr lang="es-ES" sz="8800" b="1" dirty="0" smtClean="0">
                <a:latin typeface="Calibri"/>
                <a:cs typeface="Calibri"/>
              </a:rPr>
              <a:t>GRACIAS</a:t>
            </a:r>
            <a:endParaRPr lang="es-ES" sz="8800" b="1" dirty="0">
              <a:latin typeface="Calibri"/>
              <a:cs typeface="Calibri"/>
            </a:endParaRPr>
          </a:p>
        </p:txBody>
      </p:sp>
    </p:spTree>
    <p:extLst>
      <p:ext uri="{BB962C8B-B14F-4D97-AF65-F5344CB8AC3E}">
        <p14:creationId xmlns:p14="http://schemas.microsoft.com/office/powerpoint/2010/main" val="36011258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5"/>
          <p:cNvSpPr txBox="1">
            <a:spLocks/>
          </p:cNvSpPr>
          <p:nvPr/>
        </p:nvSpPr>
        <p:spPr>
          <a:xfrm>
            <a:off x="0" y="1"/>
            <a:ext cx="9144000" cy="51434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4" name="CuadroTexto 3"/>
          <p:cNvSpPr txBox="1"/>
          <p:nvPr/>
        </p:nvSpPr>
        <p:spPr>
          <a:xfrm>
            <a:off x="1776165" y="1693461"/>
            <a:ext cx="5591670" cy="1754326"/>
          </a:xfrm>
          <a:prstGeom prst="rect">
            <a:avLst/>
          </a:prstGeom>
          <a:noFill/>
        </p:spPr>
        <p:txBody>
          <a:bodyPr wrap="square" rtlCol="0">
            <a:spAutoFit/>
          </a:bodyPr>
          <a:lstStyle/>
          <a:p>
            <a:pPr algn="ctr"/>
            <a:r>
              <a:rPr lang="es-ES" sz="5400" b="1" dirty="0">
                <a:solidFill>
                  <a:schemeClr val="bg1"/>
                </a:solidFill>
                <a:latin typeface="Calibri"/>
                <a:cs typeface="Calibri"/>
                <a:sym typeface="Calibri"/>
              </a:rPr>
              <a:t>OBJETIVO </a:t>
            </a:r>
            <a:r>
              <a:rPr lang="es-ES" sz="5400" b="1" dirty="0" smtClean="0">
                <a:solidFill>
                  <a:schemeClr val="bg1"/>
                </a:solidFill>
                <a:latin typeface="Calibri"/>
                <a:cs typeface="Calibri"/>
                <a:sym typeface="Calibri"/>
              </a:rPr>
              <a:t>GENERAL</a:t>
            </a:r>
            <a:endParaRPr lang="es-ES" sz="5400" b="1" dirty="0">
              <a:solidFill>
                <a:schemeClr val="bg1"/>
              </a:solidFill>
              <a:latin typeface="Calibri"/>
              <a:cs typeface="Calibri"/>
            </a:endParaRPr>
          </a:p>
        </p:txBody>
      </p:sp>
    </p:spTree>
    <p:extLst>
      <p:ext uri="{BB962C8B-B14F-4D97-AF65-F5344CB8AC3E}">
        <p14:creationId xmlns:p14="http://schemas.microsoft.com/office/powerpoint/2010/main" val="23043447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1573024" y="259986"/>
            <a:ext cx="5173073" cy="646331"/>
          </a:xfrm>
          <a:prstGeom prst="rect">
            <a:avLst/>
          </a:prstGeom>
          <a:noFill/>
        </p:spPr>
        <p:txBody>
          <a:bodyPr wrap="square" rtlCol="0">
            <a:spAutoFit/>
          </a:bodyPr>
          <a:lstStyle/>
          <a:p>
            <a:pPr algn="ctr"/>
            <a:r>
              <a:rPr lang="es-419" sz="3600" b="1" dirty="0">
                <a:solidFill>
                  <a:srgbClr val="E8E6E8"/>
                </a:solidFill>
                <a:latin typeface="Calibri"/>
                <a:cs typeface="Calibri"/>
              </a:rPr>
              <a:t>OBJETIVO GENERAL</a:t>
            </a:r>
            <a:endParaRPr lang="es-ES" sz="3600" b="1" dirty="0">
              <a:solidFill>
                <a:srgbClr val="E8E6E8"/>
              </a:solidFill>
              <a:latin typeface="Calibri"/>
              <a:cs typeface="Calibri"/>
            </a:endParaRPr>
          </a:p>
        </p:txBody>
      </p:sp>
      <p:sp>
        <p:nvSpPr>
          <p:cNvPr id="4" name="TextBox 3">
            <a:extLst>
              <a:ext uri="{FF2B5EF4-FFF2-40B4-BE49-F238E27FC236}">
                <a16:creationId xmlns:a16="http://schemas.microsoft.com/office/drawing/2014/main" id="{EFAD83F0-600A-45C1-BC6E-B65CE5049144}"/>
              </a:ext>
            </a:extLst>
          </p:cNvPr>
          <p:cNvSpPr txBox="1"/>
          <p:nvPr/>
        </p:nvSpPr>
        <p:spPr>
          <a:xfrm>
            <a:off x="3998795" y="1735573"/>
            <a:ext cx="3473721" cy="28392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s-419" sz="2000" dirty="0">
                <a:solidFill>
                  <a:srgbClr val="080808"/>
                </a:solidFill>
                <a:latin typeface="Calibri"/>
                <a:cs typeface="Calibri"/>
                <a:sym typeface="Calibri"/>
              </a:rPr>
              <a:t>Desarrollar un sistema de información de inventario de las herramientas y elementos, asociados a el curso de la media fortalecida en el área de ingeniería del colegio distrital Charry, como estrategia para el mejoramiento de procesos y respuesta  de inventarios.</a:t>
            </a:r>
          </a:p>
        </p:txBody>
      </p:sp>
      <p:pic>
        <p:nvPicPr>
          <p:cNvPr id="2" name="Imagen 1"/>
          <p:cNvPicPr>
            <a:picLocks noChangeAspect="1"/>
          </p:cNvPicPr>
          <p:nvPr/>
        </p:nvPicPr>
        <p:blipFill>
          <a:blip r:embed="rId2"/>
          <a:stretch>
            <a:fillRect/>
          </a:stretch>
        </p:blipFill>
        <p:spPr>
          <a:xfrm>
            <a:off x="1125075" y="1798714"/>
            <a:ext cx="2511770" cy="2712955"/>
          </a:xfrm>
          <a:prstGeom prst="rect">
            <a:avLst/>
          </a:prstGeom>
        </p:spPr>
      </p:pic>
    </p:spTree>
    <p:extLst>
      <p:ext uri="{BB962C8B-B14F-4D97-AF65-F5344CB8AC3E}">
        <p14:creationId xmlns:p14="http://schemas.microsoft.com/office/powerpoint/2010/main" val="9678283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747397" y="1693462"/>
            <a:ext cx="5591670" cy="1754326"/>
          </a:xfrm>
          <a:prstGeom prst="rect">
            <a:avLst/>
          </a:prstGeom>
          <a:noFill/>
        </p:spPr>
        <p:txBody>
          <a:bodyPr wrap="square" rtlCol="0">
            <a:spAutoFit/>
          </a:bodyPr>
          <a:lstStyle/>
          <a:p>
            <a:pPr algn="ctr"/>
            <a:r>
              <a:rPr lang="es-ES" sz="5400" b="1" dirty="0">
                <a:solidFill>
                  <a:schemeClr val="bg1"/>
                </a:solidFill>
                <a:latin typeface="Calibri"/>
                <a:cs typeface="Calibri"/>
                <a:sym typeface="Calibri"/>
              </a:rPr>
              <a:t>OBJETIVOS </a:t>
            </a:r>
            <a:r>
              <a:rPr lang="es-ES" sz="5400" b="1" dirty="0" smtClean="0">
                <a:solidFill>
                  <a:schemeClr val="bg1"/>
                </a:solidFill>
                <a:latin typeface="Calibri"/>
                <a:cs typeface="Calibri"/>
                <a:sym typeface="Calibri"/>
              </a:rPr>
              <a:t>ESPECIFICOS</a:t>
            </a:r>
            <a:endParaRPr lang="es-ES" sz="5400" b="1" dirty="0">
              <a:solidFill>
                <a:schemeClr val="bg1"/>
              </a:solidFill>
              <a:latin typeface="Calibri"/>
              <a:cs typeface="Calibri"/>
            </a:endParaRPr>
          </a:p>
        </p:txBody>
      </p:sp>
    </p:spTree>
    <p:extLst>
      <p:ext uri="{BB962C8B-B14F-4D97-AF65-F5344CB8AC3E}">
        <p14:creationId xmlns:p14="http://schemas.microsoft.com/office/powerpoint/2010/main" val="16589756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1936817" y="146347"/>
            <a:ext cx="5173073" cy="646331"/>
          </a:xfrm>
          <a:prstGeom prst="rect">
            <a:avLst/>
          </a:prstGeom>
          <a:noFill/>
        </p:spPr>
        <p:txBody>
          <a:bodyPr wrap="square" rtlCol="0">
            <a:spAutoFit/>
          </a:bodyPr>
          <a:lstStyle/>
          <a:p>
            <a:pPr algn="ctr"/>
            <a:r>
              <a:rPr lang="es-ES" sz="3600" b="1" dirty="0" smtClean="0">
                <a:solidFill>
                  <a:srgbClr val="E8E6E8"/>
                </a:solidFill>
                <a:latin typeface="Calibri"/>
                <a:cs typeface="Calibri"/>
                <a:sym typeface="Calibri"/>
              </a:rPr>
              <a:t>OBJETIVOS ESPECIFICOS</a:t>
            </a:r>
            <a:endParaRPr lang="es-ES" sz="3600" b="1" dirty="0">
              <a:solidFill>
                <a:srgbClr val="E8E6E8"/>
              </a:solidFill>
              <a:latin typeface="Calibri"/>
              <a:cs typeface="Calibri"/>
            </a:endParaRPr>
          </a:p>
        </p:txBody>
      </p:sp>
      <p:sp>
        <p:nvSpPr>
          <p:cNvPr id="6" name="TextBox 3">
            <a:extLst>
              <a:ext uri="{FF2B5EF4-FFF2-40B4-BE49-F238E27FC236}">
                <a16:creationId xmlns:a16="http://schemas.microsoft.com/office/drawing/2014/main" id="{FEE7B5B2-9734-4F6F-8F74-4C03CB052429}"/>
              </a:ext>
            </a:extLst>
          </p:cNvPr>
          <p:cNvSpPr txBox="1"/>
          <p:nvPr/>
        </p:nvSpPr>
        <p:spPr>
          <a:xfrm>
            <a:off x="3998795" y="1695179"/>
            <a:ext cx="3815775" cy="2920030"/>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marL="257175" indent="-257175">
              <a:buFont typeface="Wingdings" panose="05000000000000000000" pitchFamily="2" charset="2"/>
              <a:buChar char="Ø"/>
            </a:pPr>
            <a:r>
              <a:rPr lang="es-419" sz="1425" dirty="0">
                <a:ea typeface="Calibri"/>
                <a:cs typeface="Calibri"/>
                <a:sym typeface="Calibri"/>
              </a:rPr>
              <a:t>Desarrollar un sistema de inventario en el cual la persona encargada posea un usuario de acceso al sistema para que pueda modificar cualquier herramienta del software.</a:t>
            </a:r>
          </a:p>
          <a:p>
            <a:pPr marL="257175" indent="-257175">
              <a:buFont typeface="Wingdings" panose="05000000000000000000" pitchFamily="2" charset="2"/>
              <a:buChar char="Ø"/>
            </a:pPr>
            <a:r>
              <a:rPr lang="es-419" sz="1425" dirty="0">
                <a:ea typeface="Calibri"/>
                <a:cs typeface="Calibri"/>
                <a:sym typeface="Calibri"/>
              </a:rPr>
              <a:t>Implementar un sistema de inventario en el cual la persona encargada tenga la posibilidad de registrar cualquier tipo de herramienta, en este sistema se solicitara el tipo de elemento, el nombre y el estado.</a:t>
            </a:r>
          </a:p>
          <a:p>
            <a:pPr marL="257175" indent="-257175">
              <a:buFont typeface="Wingdings" panose="05000000000000000000" pitchFamily="2" charset="2"/>
              <a:buChar char="Ø"/>
            </a:pPr>
            <a:r>
              <a:rPr lang="es-419" sz="1425" dirty="0">
                <a:ea typeface="Calibri"/>
                <a:cs typeface="Calibri"/>
                <a:sym typeface="Calibri"/>
              </a:rPr>
              <a:t>Elaborar un sistema de inventario en el cual tengamos la posibilidad de reportar cualquier elemento en malas condiciones, para mejorar la información del estado de las herramientas</a:t>
            </a:r>
            <a:endParaRPr lang="en-US" sz="1425" dirty="0">
              <a:latin typeface="Rockwell"/>
            </a:endParaRPr>
          </a:p>
        </p:txBody>
      </p:sp>
      <p:pic>
        <p:nvPicPr>
          <p:cNvPr id="3" name="Imagen 2"/>
          <p:cNvPicPr>
            <a:picLocks noChangeAspect="1"/>
          </p:cNvPicPr>
          <p:nvPr/>
        </p:nvPicPr>
        <p:blipFill>
          <a:blip r:embed="rId2"/>
          <a:stretch>
            <a:fillRect/>
          </a:stretch>
        </p:blipFill>
        <p:spPr>
          <a:xfrm>
            <a:off x="1248527" y="2024288"/>
            <a:ext cx="2426418" cy="2261812"/>
          </a:xfrm>
          <a:prstGeom prst="rect">
            <a:avLst/>
          </a:prstGeom>
        </p:spPr>
      </p:pic>
    </p:spTree>
    <p:extLst>
      <p:ext uri="{BB962C8B-B14F-4D97-AF65-F5344CB8AC3E}">
        <p14:creationId xmlns:p14="http://schemas.microsoft.com/office/powerpoint/2010/main" val="30738641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747397" y="1835415"/>
            <a:ext cx="5591670" cy="1538883"/>
          </a:xfrm>
          <a:prstGeom prst="rect">
            <a:avLst/>
          </a:prstGeom>
          <a:noFill/>
        </p:spPr>
        <p:txBody>
          <a:bodyPr wrap="square" rtlCol="0">
            <a:spAutoFit/>
          </a:bodyPr>
          <a:lstStyle/>
          <a:p>
            <a:pPr algn="ctr"/>
            <a:r>
              <a:rPr lang="es-ES" sz="4700" b="1" dirty="0">
                <a:solidFill>
                  <a:schemeClr val="bg1"/>
                </a:solidFill>
                <a:latin typeface="Calibri"/>
                <a:cs typeface="Calibri"/>
              </a:rPr>
              <a:t>PLANTEAMIENTO DEL </a:t>
            </a:r>
            <a:r>
              <a:rPr lang="es-ES" sz="4700" b="1" dirty="0" smtClean="0">
                <a:solidFill>
                  <a:schemeClr val="bg1"/>
                </a:solidFill>
                <a:latin typeface="Calibri"/>
                <a:cs typeface="Calibri"/>
              </a:rPr>
              <a:t>PROBLEMA</a:t>
            </a:r>
            <a:endParaRPr lang="en-US" sz="4700" b="1" dirty="0">
              <a:solidFill>
                <a:schemeClr val="bg1"/>
              </a:solidFill>
              <a:latin typeface="Calibri"/>
              <a:cs typeface="Calibri"/>
            </a:endParaRPr>
          </a:p>
        </p:txBody>
      </p:sp>
    </p:spTree>
    <p:extLst>
      <p:ext uri="{BB962C8B-B14F-4D97-AF65-F5344CB8AC3E}">
        <p14:creationId xmlns:p14="http://schemas.microsoft.com/office/powerpoint/2010/main" val="1905268678"/>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ción SENA-GC-F-004-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0" b="1" dirty="0" smtClean="0">
            <a:solidFill>
              <a:srgbClr val="92D050"/>
            </a:solidFill>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Presentación SENA-GC-F-004-V1</Template>
  <TotalTime>1981</TotalTime>
  <Words>798</Words>
  <Application>Microsoft Office PowerPoint</Application>
  <PresentationFormat>Presentación en pantalla (16:9)</PresentationFormat>
  <Paragraphs>92</Paragraphs>
  <Slides>46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46</vt:i4>
      </vt:variant>
    </vt:vector>
  </HeadingPairs>
  <TitlesOfParts>
    <vt:vector size="52" baseType="lpstr">
      <vt:lpstr>Arial</vt:lpstr>
      <vt:lpstr>Calibri</vt:lpstr>
      <vt:lpstr>Rockwell</vt:lpstr>
      <vt:lpstr>Rockwell Condensed</vt:lpstr>
      <vt:lpstr>Wingdings</vt:lpstr>
      <vt:lpstr>Presentación SENA-GC-F-004-V1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Administrador</dc:creator>
  <cp:lastModifiedBy>Usuario</cp:lastModifiedBy>
  <cp:revision>150</cp:revision>
  <dcterms:created xsi:type="dcterms:W3CDTF">2015-08-06T22:24:59Z</dcterms:created>
  <dcterms:modified xsi:type="dcterms:W3CDTF">2021-02-02T15:10:44Z</dcterms:modified>
</cp:coreProperties>
</file>